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1" roundtripDataSignature="AMtx7mhFgW3JkXQ9g/bZrjqrs+9yfXoRK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19919F4-1083-450F-AA4B-FAE669D4392B}">
  <a:tblStyle styleId="{819919F4-1083-450F-AA4B-FAE669D4392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customschemas.google.com/relationships/presentationmetadata" Target="metadata"/><Relationship Id="rId30" Type="http://schemas.openxmlformats.org/officeDocument/2006/relationships/slide" Target="slides/slide2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1" name="Google Shape;13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Hello, everyone, we are absolutely-mobile team.</a:t>
            </a:r>
            <a:endParaRPr/>
          </a:p>
          <a:p>
            <a:pPr indent="0" lvl="0" marL="0" rtl="0" algn="l">
              <a:spcBef>
                <a:spcPts val="0"/>
              </a:spcBef>
              <a:spcAft>
                <a:spcPts val="0"/>
              </a:spcAft>
              <a:buNone/>
            </a:pPr>
            <a:r>
              <a:rPr lang="en-US"/>
              <a:t>The title of the project is image generation using text summarization</a:t>
            </a:r>
            <a:endParaRPr/>
          </a:p>
        </p:txBody>
      </p:sp>
      <p:sp>
        <p:nvSpPr>
          <p:cNvPr id="132" name="Google Shape;132;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402ea87885_1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g2402ea87885_1_9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g2402ea87885_1_9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402ea87885_1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g2402ea87885_1_6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5" name="Google Shape;225;g2402ea87885_1_6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402ea87885_1_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8" name="Google Shape;238;g2402ea87885_1_7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9" name="Google Shape;239;g2402ea87885_1_7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402ea87885_1_1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2" name="Google Shape;252;g2402ea87885_1_10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3" name="Google Shape;253;g2402ea87885_1_10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402ea87885_1_1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0" name="Google Shape;260;g2402ea87885_1_1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g2402ea87885_1_1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2f97d2255d_1_4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9" name="Google Shape;269;g22f97d2255d_1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2f97d2255d_1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7" name="Google Shape;277;g22f97d2255d_1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g22f97d2255d_1_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3f91eca9bc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3f91eca9bc_0_6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3f91eca9bc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3f91eca9bc_0_1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3f91eca9bc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3f91eca9bc_0_18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3f91eca9bc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3f91eca9bc_0_2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3f91eca9bc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3f91eca9bc_0_29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3f91eca9bc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23f91eca9bc_0_35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3f91eca9bc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3f91eca9bc_0_45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2f8c4c5b69_0_1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2" name="Google Shape;362;g22f8c4c5b69_0_1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3" name="Google Shape;363;g22f8c4c5b69_0_15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402ea87885_1_1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g2402ea87885_1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402ea87885_1_1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g2402ea87885_1_1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g2402ea87885_1_14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402ea87885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g2402ea87885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402ea87885_1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 name="Google Shape;173;g2402ea87885_1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g2402ea87885_1_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402ea87885_1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g2402ea87885_1_3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8" name="Google Shape;188;g2402ea87885_1_3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402ea87885_1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6" name="Google Shape;196;g2402ea87885_1_2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g2402ea87885_1_2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402ea87885_1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5" name="Google Shape;205;g2402ea87885_1_4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g2402ea87885_1_4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8" name="Shape 88"/>
        <p:cNvGrpSpPr/>
        <p:nvPr/>
      </p:nvGrpSpPr>
      <p:grpSpPr>
        <a:xfrm>
          <a:off x="0" y="0"/>
          <a:ext cx="0" cy="0"/>
          <a:chOff x="0" y="0"/>
          <a:chExt cx="0" cy="0"/>
        </a:xfrm>
      </p:grpSpPr>
      <p:sp>
        <p:nvSpPr>
          <p:cNvPr id="89" name="Google Shape;89;g23f91eca9bc_0_77"/>
          <p:cNvSpPr txBox="1"/>
          <p:nvPr>
            <p:ph type="ctrTitle"/>
          </p:nvPr>
        </p:nvSpPr>
        <p:spPr>
          <a:xfrm>
            <a:off x="415611" y="992767"/>
            <a:ext cx="11360700" cy="27369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6900"/>
              <a:buNone/>
              <a:defRPr sz="6900"/>
            </a:lvl1pPr>
            <a:lvl2pPr lvl="1" rtl="0" algn="ctr">
              <a:spcBef>
                <a:spcPts val="0"/>
              </a:spcBef>
              <a:spcAft>
                <a:spcPts val="0"/>
              </a:spcAft>
              <a:buSzPts val="6900"/>
              <a:buNone/>
              <a:defRPr sz="6900"/>
            </a:lvl2pPr>
            <a:lvl3pPr lvl="2" rtl="0" algn="ctr">
              <a:spcBef>
                <a:spcPts val="0"/>
              </a:spcBef>
              <a:spcAft>
                <a:spcPts val="0"/>
              </a:spcAft>
              <a:buSzPts val="6900"/>
              <a:buNone/>
              <a:defRPr sz="6900"/>
            </a:lvl3pPr>
            <a:lvl4pPr lvl="3" rtl="0" algn="ctr">
              <a:spcBef>
                <a:spcPts val="0"/>
              </a:spcBef>
              <a:spcAft>
                <a:spcPts val="0"/>
              </a:spcAft>
              <a:buSzPts val="6900"/>
              <a:buNone/>
              <a:defRPr sz="6900"/>
            </a:lvl4pPr>
            <a:lvl5pPr lvl="4" rtl="0" algn="ctr">
              <a:spcBef>
                <a:spcPts val="0"/>
              </a:spcBef>
              <a:spcAft>
                <a:spcPts val="0"/>
              </a:spcAft>
              <a:buSzPts val="6900"/>
              <a:buNone/>
              <a:defRPr sz="6900"/>
            </a:lvl5pPr>
            <a:lvl6pPr lvl="5" rtl="0" algn="ctr">
              <a:spcBef>
                <a:spcPts val="0"/>
              </a:spcBef>
              <a:spcAft>
                <a:spcPts val="0"/>
              </a:spcAft>
              <a:buSzPts val="6900"/>
              <a:buNone/>
              <a:defRPr sz="6900"/>
            </a:lvl6pPr>
            <a:lvl7pPr lvl="6" rtl="0" algn="ctr">
              <a:spcBef>
                <a:spcPts val="0"/>
              </a:spcBef>
              <a:spcAft>
                <a:spcPts val="0"/>
              </a:spcAft>
              <a:buSzPts val="6900"/>
              <a:buNone/>
              <a:defRPr sz="6900"/>
            </a:lvl7pPr>
            <a:lvl8pPr lvl="7" rtl="0" algn="ctr">
              <a:spcBef>
                <a:spcPts val="0"/>
              </a:spcBef>
              <a:spcAft>
                <a:spcPts val="0"/>
              </a:spcAft>
              <a:buSzPts val="6900"/>
              <a:buNone/>
              <a:defRPr sz="6900"/>
            </a:lvl8pPr>
            <a:lvl9pPr lvl="8" rtl="0" algn="ctr">
              <a:spcBef>
                <a:spcPts val="0"/>
              </a:spcBef>
              <a:spcAft>
                <a:spcPts val="0"/>
              </a:spcAft>
              <a:buSzPts val="6900"/>
              <a:buNone/>
              <a:defRPr sz="6900"/>
            </a:lvl9pPr>
          </a:lstStyle>
          <a:p/>
        </p:txBody>
      </p:sp>
      <p:sp>
        <p:nvSpPr>
          <p:cNvPr id="90" name="Google Shape;90;g23f91eca9bc_0_77"/>
          <p:cNvSpPr txBox="1"/>
          <p:nvPr>
            <p:ph idx="1" type="subTitle"/>
          </p:nvPr>
        </p:nvSpPr>
        <p:spPr>
          <a:xfrm>
            <a:off x="415600" y="3778833"/>
            <a:ext cx="11360700" cy="10569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3700"/>
              <a:buNone/>
              <a:defRPr sz="3700"/>
            </a:lvl1pPr>
            <a:lvl2pPr lvl="1" rtl="0" algn="ctr">
              <a:lnSpc>
                <a:spcPct val="100000"/>
              </a:lnSpc>
              <a:spcBef>
                <a:spcPts val="0"/>
              </a:spcBef>
              <a:spcAft>
                <a:spcPts val="0"/>
              </a:spcAft>
              <a:buSzPts val="3700"/>
              <a:buNone/>
              <a:defRPr sz="3700"/>
            </a:lvl2pPr>
            <a:lvl3pPr lvl="2" rtl="0" algn="ctr">
              <a:lnSpc>
                <a:spcPct val="100000"/>
              </a:lnSpc>
              <a:spcBef>
                <a:spcPts val="0"/>
              </a:spcBef>
              <a:spcAft>
                <a:spcPts val="0"/>
              </a:spcAft>
              <a:buSzPts val="3700"/>
              <a:buNone/>
              <a:defRPr sz="3700"/>
            </a:lvl3pPr>
            <a:lvl4pPr lvl="3" rtl="0" algn="ctr">
              <a:lnSpc>
                <a:spcPct val="100000"/>
              </a:lnSpc>
              <a:spcBef>
                <a:spcPts val="0"/>
              </a:spcBef>
              <a:spcAft>
                <a:spcPts val="0"/>
              </a:spcAft>
              <a:buSzPts val="3700"/>
              <a:buNone/>
              <a:defRPr sz="3700"/>
            </a:lvl4pPr>
            <a:lvl5pPr lvl="4" rtl="0" algn="ctr">
              <a:lnSpc>
                <a:spcPct val="100000"/>
              </a:lnSpc>
              <a:spcBef>
                <a:spcPts val="0"/>
              </a:spcBef>
              <a:spcAft>
                <a:spcPts val="0"/>
              </a:spcAft>
              <a:buSzPts val="3700"/>
              <a:buNone/>
              <a:defRPr sz="3700"/>
            </a:lvl5pPr>
            <a:lvl6pPr lvl="5" rtl="0" algn="ctr">
              <a:lnSpc>
                <a:spcPct val="100000"/>
              </a:lnSpc>
              <a:spcBef>
                <a:spcPts val="0"/>
              </a:spcBef>
              <a:spcAft>
                <a:spcPts val="0"/>
              </a:spcAft>
              <a:buSzPts val="3700"/>
              <a:buNone/>
              <a:defRPr sz="3700"/>
            </a:lvl6pPr>
            <a:lvl7pPr lvl="6" rtl="0" algn="ctr">
              <a:lnSpc>
                <a:spcPct val="100000"/>
              </a:lnSpc>
              <a:spcBef>
                <a:spcPts val="0"/>
              </a:spcBef>
              <a:spcAft>
                <a:spcPts val="0"/>
              </a:spcAft>
              <a:buSzPts val="3700"/>
              <a:buNone/>
              <a:defRPr sz="3700"/>
            </a:lvl7pPr>
            <a:lvl8pPr lvl="7" rtl="0" algn="ctr">
              <a:lnSpc>
                <a:spcPct val="100000"/>
              </a:lnSpc>
              <a:spcBef>
                <a:spcPts val="0"/>
              </a:spcBef>
              <a:spcAft>
                <a:spcPts val="0"/>
              </a:spcAft>
              <a:buSzPts val="3700"/>
              <a:buNone/>
              <a:defRPr sz="3700"/>
            </a:lvl8pPr>
            <a:lvl9pPr lvl="8" rtl="0" algn="ctr">
              <a:lnSpc>
                <a:spcPct val="100000"/>
              </a:lnSpc>
              <a:spcBef>
                <a:spcPts val="0"/>
              </a:spcBef>
              <a:spcAft>
                <a:spcPts val="0"/>
              </a:spcAft>
              <a:buSzPts val="3700"/>
              <a:buNone/>
              <a:defRPr sz="3700"/>
            </a:lvl9pPr>
          </a:lstStyle>
          <a:p/>
        </p:txBody>
      </p:sp>
      <p:sp>
        <p:nvSpPr>
          <p:cNvPr id="91" name="Google Shape;91;g23f91eca9bc_0_7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2" name="Shape 92"/>
        <p:cNvGrpSpPr/>
        <p:nvPr/>
      </p:nvGrpSpPr>
      <p:grpSpPr>
        <a:xfrm>
          <a:off x="0" y="0"/>
          <a:ext cx="0" cy="0"/>
          <a:chOff x="0" y="0"/>
          <a:chExt cx="0" cy="0"/>
        </a:xfrm>
      </p:grpSpPr>
      <p:sp>
        <p:nvSpPr>
          <p:cNvPr id="93" name="Google Shape;93;g23f91eca9bc_0_81"/>
          <p:cNvSpPr txBox="1"/>
          <p:nvPr>
            <p:ph type="title"/>
          </p:nvPr>
        </p:nvSpPr>
        <p:spPr>
          <a:xfrm>
            <a:off x="415600" y="2867800"/>
            <a:ext cx="11360700" cy="1122300"/>
          </a:xfrm>
          <a:prstGeom prst="rect">
            <a:avLst/>
          </a:prstGeom>
        </p:spPr>
        <p:txBody>
          <a:bodyPr anchorCtr="0" anchor="ctr" bIns="121900" lIns="121900" spcFirstLastPara="1" rIns="121900" wrap="square" tIns="121900">
            <a:norm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94" name="Google Shape;94;g23f91eca9bc_0_8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5" name="Shape 95"/>
        <p:cNvGrpSpPr/>
        <p:nvPr/>
      </p:nvGrpSpPr>
      <p:grpSpPr>
        <a:xfrm>
          <a:off x="0" y="0"/>
          <a:ext cx="0" cy="0"/>
          <a:chOff x="0" y="0"/>
          <a:chExt cx="0" cy="0"/>
        </a:xfrm>
      </p:grpSpPr>
      <p:sp>
        <p:nvSpPr>
          <p:cNvPr id="96" name="Google Shape;96;g23f91eca9bc_0_84"/>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97" name="Google Shape;97;g23f91eca9bc_0_84"/>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98" name="Google Shape;98;g23f91eca9bc_0_8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9" name="Shape 99"/>
        <p:cNvGrpSpPr/>
        <p:nvPr/>
      </p:nvGrpSpPr>
      <p:grpSpPr>
        <a:xfrm>
          <a:off x="0" y="0"/>
          <a:ext cx="0" cy="0"/>
          <a:chOff x="0" y="0"/>
          <a:chExt cx="0" cy="0"/>
        </a:xfrm>
      </p:grpSpPr>
      <p:sp>
        <p:nvSpPr>
          <p:cNvPr id="100" name="Google Shape;100;g23f91eca9bc_0_88"/>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01" name="Google Shape;101;g23f91eca9bc_0_88"/>
          <p:cNvSpPr txBox="1"/>
          <p:nvPr>
            <p:ph idx="1" type="body"/>
          </p:nvPr>
        </p:nvSpPr>
        <p:spPr>
          <a:xfrm>
            <a:off x="415600" y="1536633"/>
            <a:ext cx="5333100" cy="455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02" name="Google Shape;102;g23f91eca9bc_0_88"/>
          <p:cNvSpPr txBox="1"/>
          <p:nvPr>
            <p:ph idx="2" type="body"/>
          </p:nvPr>
        </p:nvSpPr>
        <p:spPr>
          <a:xfrm>
            <a:off x="6443200" y="1536633"/>
            <a:ext cx="5333100" cy="455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03" name="Google Shape;103;g23f91eca9bc_0_8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4" name="Shape 104"/>
        <p:cNvGrpSpPr/>
        <p:nvPr/>
      </p:nvGrpSpPr>
      <p:grpSpPr>
        <a:xfrm>
          <a:off x="0" y="0"/>
          <a:ext cx="0" cy="0"/>
          <a:chOff x="0" y="0"/>
          <a:chExt cx="0" cy="0"/>
        </a:xfrm>
      </p:grpSpPr>
      <p:sp>
        <p:nvSpPr>
          <p:cNvPr id="105" name="Google Shape;105;g23f91eca9bc_0_93"/>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06" name="Google Shape;106;g23f91eca9bc_0_9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7" name="Shape 107"/>
        <p:cNvGrpSpPr/>
        <p:nvPr/>
      </p:nvGrpSpPr>
      <p:grpSpPr>
        <a:xfrm>
          <a:off x="0" y="0"/>
          <a:ext cx="0" cy="0"/>
          <a:chOff x="0" y="0"/>
          <a:chExt cx="0" cy="0"/>
        </a:xfrm>
      </p:grpSpPr>
      <p:sp>
        <p:nvSpPr>
          <p:cNvPr id="108" name="Google Shape;108;g23f91eca9bc_0_96"/>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
        <p:nvSpPr>
          <p:cNvPr id="109" name="Google Shape;109;g23f91eca9bc_0_96"/>
          <p:cNvSpPr txBox="1"/>
          <p:nvPr>
            <p:ph idx="1" type="body"/>
          </p:nvPr>
        </p:nvSpPr>
        <p:spPr>
          <a:xfrm>
            <a:off x="415600" y="1852800"/>
            <a:ext cx="3744000" cy="4239300"/>
          </a:xfrm>
          <a:prstGeom prst="rect">
            <a:avLst/>
          </a:prstGeom>
        </p:spPr>
        <p:txBody>
          <a:bodyPr anchorCtr="0" anchor="t" bIns="121900" lIns="121900" spcFirstLastPara="1" rIns="121900" wrap="square" tIns="121900">
            <a:norm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110" name="Google Shape;110;g23f91eca9bc_0_9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1" name="Shape 111"/>
        <p:cNvGrpSpPr/>
        <p:nvPr/>
      </p:nvGrpSpPr>
      <p:grpSpPr>
        <a:xfrm>
          <a:off x="0" y="0"/>
          <a:ext cx="0" cy="0"/>
          <a:chOff x="0" y="0"/>
          <a:chExt cx="0" cy="0"/>
        </a:xfrm>
      </p:grpSpPr>
      <p:sp>
        <p:nvSpPr>
          <p:cNvPr id="112" name="Google Shape;112;g23f91eca9bc_0_100"/>
          <p:cNvSpPr txBox="1"/>
          <p:nvPr>
            <p:ph type="title"/>
          </p:nvPr>
        </p:nvSpPr>
        <p:spPr>
          <a:xfrm>
            <a:off x="653667" y="600200"/>
            <a:ext cx="8490300" cy="5454300"/>
          </a:xfrm>
          <a:prstGeom prst="rect">
            <a:avLst/>
          </a:prstGeom>
        </p:spPr>
        <p:txBody>
          <a:bodyPr anchorCtr="0" anchor="ctr" bIns="121900" lIns="121900" spcFirstLastPara="1" rIns="121900" wrap="square" tIns="121900">
            <a:normAutofit/>
          </a:bodyPr>
          <a:lstStyle>
            <a:lvl1pPr lvl="0" rtl="0">
              <a:spcBef>
                <a:spcPts val="0"/>
              </a:spcBef>
              <a:spcAft>
                <a:spcPts val="0"/>
              </a:spcAft>
              <a:buSzPts val="6400"/>
              <a:buNone/>
              <a:defRPr sz="6400"/>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p:txBody>
      </p:sp>
      <p:sp>
        <p:nvSpPr>
          <p:cNvPr id="113" name="Google Shape;113;g23f91eca9bc_0_10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4" name="Shape 114"/>
        <p:cNvGrpSpPr/>
        <p:nvPr/>
      </p:nvGrpSpPr>
      <p:grpSpPr>
        <a:xfrm>
          <a:off x="0" y="0"/>
          <a:ext cx="0" cy="0"/>
          <a:chOff x="0" y="0"/>
          <a:chExt cx="0" cy="0"/>
        </a:xfrm>
      </p:grpSpPr>
      <p:sp>
        <p:nvSpPr>
          <p:cNvPr id="115" name="Google Shape;115;g23f91eca9bc_0_103"/>
          <p:cNvSpPr/>
          <p:nvPr/>
        </p:nvSpPr>
        <p:spPr>
          <a:xfrm>
            <a:off x="6096000" y="-167"/>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16" name="Google Shape;116;g23f91eca9bc_0_103"/>
          <p:cNvSpPr txBox="1"/>
          <p:nvPr>
            <p:ph type="title"/>
          </p:nvPr>
        </p:nvSpPr>
        <p:spPr>
          <a:xfrm>
            <a:off x="354000" y="1644233"/>
            <a:ext cx="5393700" cy="19764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5600"/>
              <a:buNone/>
              <a:defRPr sz="56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p:txBody>
      </p:sp>
      <p:sp>
        <p:nvSpPr>
          <p:cNvPr id="117" name="Google Shape;117;g23f91eca9bc_0_103"/>
          <p:cNvSpPr txBox="1"/>
          <p:nvPr>
            <p:ph idx="1" type="subTitle"/>
          </p:nvPr>
        </p:nvSpPr>
        <p:spPr>
          <a:xfrm>
            <a:off x="354000" y="3737433"/>
            <a:ext cx="5393700" cy="16467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8" name="Google Shape;118;g23f91eca9bc_0_103"/>
          <p:cNvSpPr txBox="1"/>
          <p:nvPr>
            <p:ph idx="2" type="body"/>
          </p:nvPr>
        </p:nvSpPr>
        <p:spPr>
          <a:xfrm>
            <a:off x="6586000" y="965433"/>
            <a:ext cx="5115900" cy="4926900"/>
          </a:xfrm>
          <a:prstGeom prst="rect">
            <a:avLst/>
          </a:prstGeom>
        </p:spPr>
        <p:txBody>
          <a:bodyPr anchorCtr="0" anchor="ctr"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119" name="Google Shape;119;g23f91eca9bc_0_10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0" name="Shape 120"/>
        <p:cNvGrpSpPr/>
        <p:nvPr/>
      </p:nvGrpSpPr>
      <p:grpSpPr>
        <a:xfrm>
          <a:off x="0" y="0"/>
          <a:ext cx="0" cy="0"/>
          <a:chOff x="0" y="0"/>
          <a:chExt cx="0" cy="0"/>
        </a:xfrm>
      </p:grpSpPr>
      <p:sp>
        <p:nvSpPr>
          <p:cNvPr id="121" name="Google Shape;121;g23f91eca9bc_0_109"/>
          <p:cNvSpPr txBox="1"/>
          <p:nvPr>
            <p:ph idx="1" type="body"/>
          </p:nvPr>
        </p:nvSpPr>
        <p:spPr>
          <a:xfrm>
            <a:off x="415600" y="5640767"/>
            <a:ext cx="7998300" cy="806700"/>
          </a:xfrm>
          <a:prstGeom prst="rect">
            <a:avLst/>
          </a:prstGeom>
        </p:spPr>
        <p:txBody>
          <a:bodyPr anchorCtr="0" anchor="ctr" bIns="121900" lIns="121900" spcFirstLastPara="1" rIns="121900" wrap="square" tIns="121900">
            <a:normAutofit/>
          </a:bodyPr>
          <a:lstStyle>
            <a:lvl1pPr indent="-228600" lvl="0" marL="457200" rtl="0">
              <a:lnSpc>
                <a:spcPct val="100000"/>
              </a:lnSpc>
              <a:spcBef>
                <a:spcPts val="0"/>
              </a:spcBef>
              <a:spcAft>
                <a:spcPts val="0"/>
              </a:spcAft>
              <a:buSzPts val="2400"/>
              <a:buNone/>
              <a:defRPr/>
            </a:lvl1pPr>
          </a:lstStyle>
          <a:p/>
        </p:txBody>
      </p:sp>
      <p:sp>
        <p:nvSpPr>
          <p:cNvPr id="122" name="Google Shape;122;g23f91eca9bc_0_10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3" name="Shape 123"/>
        <p:cNvGrpSpPr/>
        <p:nvPr/>
      </p:nvGrpSpPr>
      <p:grpSpPr>
        <a:xfrm>
          <a:off x="0" y="0"/>
          <a:ext cx="0" cy="0"/>
          <a:chOff x="0" y="0"/>
          <a:chExt cx="0" cy="0"/>
        </a:xfrm>
      </p:grpSpPr>
      <p:sp>
        <p:nvSpPr>
          <p:cNvPr id="124" name="Google Shape;124;g23f91eca9bc_0_112"/>
          <p:cNvSpPr txBox="1"/>
          <p:nvPr>
            <p:ph hasCustomPrompt="1" type="title"/>
          </p:nvPr>
        </p:nvSpPr>
        <p:spPr>
          <a:xfrm>
            <a:off x="415600" y="1474833"/>
            <a:ext cx="11360700" cy="26181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16000"/>
              <a:buNone/>
              <a:defRPr sz="16000"/>
            </a:lvl1pPr>
            <a:lvl2pPr lvl="1" rtl="0" algn="ctr">
              <a:spcBef>
                <a:spcPts val="0"/>
              </a:spcBef>
              <a:spcAft>
                <a:spcPts val="0"/>
              </a:spcAft>
              <a:buSzPts val="16000"/>
              <a:buNone/>
              <a:defRPr sz="16000"/>
            </a:lvl2pPr>
            <a:lvl3pPr lvl="2" rtl="0" algn="ctr">
              <a:spcBef>
                <a:spcPts val="0"/>
              </a:spcBef>
              <a:spcAft>
                <a:spcPts val="0"/>
              </a:spcAft>
              <a:buSzPts val="16000"/>
              <a:buNone/>
              <a:defRPr sz="16000"/>
            </a:lvl3pPr>
            <a:lvl4pPr lvl="3" rtl="0" algn="ctr">
              <a:spcBef>
                <a:spcPts val="0"/>
              </a:spcBef>
              <a:spcAft>
                <a:spcPts val="0"/>
              </a:spcAft>
              <a:buSzPts val="16000"/>
              <a:buNone/>
              <a:defRPr sz="16000"/>
            </a:lvl4pPr>
            <a:lvl5pPr lvl="4" rtl="0" algn="ctr">
              <a:spcBef>
                <a:spcPts val="0"/>
              </a:spcBef>
              <a:spcAft>
                <a:spcPts val="0"/>
              </a:spcAft>
              <a:buSzPts val="16000"/>
              <a:buNone/>
              <a:defRPr sz="16000"/>
            </a:lvl5pPr>
            <a:lvl6pPr lvl="5" rtl="0" algn="ctr">
              <a:spcBef>
                <a:spcPts val="0"/>
              </a:spcBef>
              <a:spcAft>
                <a:spcPts val="0"/>
              </a:spcAft>
              <a:buSzPts val="16000"/>
              <a:buNone/>
              <a:defRPr sz="16000"/>
            </a:lvl6pPr>
            <a:lvl7pPr lvl="6" rtl="0" algn="ctr">
              <a:spcBef>
                <a:spcPts val="0"/>
              </a:spcBef>
              <a:spcAft>
                <a:spcPts val="0"/>
              </a:spcAft>
              <a:buSzPts val="16000"/>
              <a:buNone/>
              <a:defRPr sz="16000"/>
            </a:lvl7pPr>
            <a:lvl8pPr lvl="7" rtl="0" algn="ctr">
              <a:spcBef>
                <a:spcPts val="0"/>
              </a:spcBef>
              <a:spcAft>
                <a:spcPts val="0"/>
              </a:spcAft>
              <a:buSzPts val="16000"/>
              <a:buNone/>
              <a:defRPr sz="16000"/>
            </a:lvl8pPr>
            <a:lvl9pPr lvl="8" rtl="0" algn="ctr">
              <a:spcBef>
                <a:spcPts val="0"/>
              </a:spcBef>
              <a:spcAft>
                <a:spcPts val="0"/>
              </a:spcAft>
              <a:buSzPts val="16000"/>
              <a:buNone/>
              <a:defRPr sz="16000"/>
            </a:lvl9pPr>
          </a:lstStyle>
          <a:p>
            <a:r>
              <a:t>xx%</a:t>
            </a:r>
          </a:p>
        </p:txBody>
      </p:sp>
      <p:sp>
        <p:nvSpPr>
          <p:cNvPr id="125" name="Google Shape;125;g23f91eca9bc_0_112"/>
          <p:cNvSpPr txBox="1"/>
          <p:nvPr>
            <p:ph idx="1" type="body"/>
          </p:nvPr>
        </p:nvSpPr>
        <p:spPr>
          <a:xfrm>
            <a:off x="415600" y="4202967"/>
            <a:ext cx="11360700" cy="1734300"/>
          </a:xfrm>
          <a:prstGeom prst="rect">
            <a:avLst/>
          </a:prstGeom>
        </p:spPr>
        <p:txBody>
          <a:bodyPr anchorCtr="0" anchor="t" bIns="121900" lIns="121900" spcFirstLastPara="1" rIns="121900" wrap="square" tIns="121900">
            <a:normAutofit/>
          </a:bodyPr>
          <a:lstStyle>
            <a:lvl1pPr indent="-381000" lvl="0" marL="457200" rtl="0" algn="ctr">
              <a:spcBef>
                <a:spcPts val="0"/>
              </a:spcBef>
              <a:spcAft>
                <a:spcPts val="0"/>
              </a:spcAft>
              <a:buSzPts val="2400"/>
              <a:buChar char="●"/>
              <a:defRPr/>
            </a:lvl1pPr>
            <a:lvl2pPr indent="-349250" lvl="1" marL="914400" rtl="0" algn="ctr">
              <a:spcBef>
                <a:spcPts val="0"/>
              </a:spcBef>
              <a:spcAft>
                <a:spcPts val="0"/>
              </a:spcAft>
              <a:buSzPts val="1900"/>
              <a:buChar char="○"/>
              <a:defRPr/>
            </a:lvl2pPr>
            <a:lvl3pPr indent="-349250" lvl="2" marL="1371600" rtl="0" algn="ctr">
              <a:spcBef>
                <a:spcPts val="0"/>
              </a:spcBef>
              <a:spcAft>
                <a:spcPts val="0"/>
              </a:spcAft>
              <a:buSzPts val="1900"/>
              <a:buChar char="■"/>
              <a:defRPr/>
            </a:lvl3pPr>
            <a:lvl4pPr indent="-349250" lvl="3" marL="1828800" rtl="0" algn="ctr">
              <a:spcBef>
                <a:spcPts val="0"/>
              </a:spcBef>
              <a:spcAft>
                <a:spcPts val="0"/>
              </a:spcAft>
              <a:buSzPts val="1900"/>
              <a:buChar char="●"/>
              <a:defRPr/>
            </a:lvl4pPr>
            <a:lvl5pPr indent="-349250" lvl="4" marL="2286000" rtl="0" algn="ctr">
              <a:spcBef>
                <a:spcPts val="0"/>
              </a:spcBef>
              <a:spcAft>
                <a:spcPts val="0"/>
              </a:spcAft>
              <a:buSzPts val="1900"/>
              <a:buChar char="○"/>
              <a:defRPr/>
            </a:lvl5pPr>
            <a:lvl6pPr indent="-349250" lvl="5" marL="2743200" rtl="0" algn="ctr">
              <a:spcBef>
                <a:spcPts val="0"/>
              </a:spcBef>
              <a:spcAft>
                <a:spcPts val="0"/>
              </a:spcAft>
              <a:buSzPts val="1900"/>
              <a:buChar char="■"/>
              <a:defRPr/>
            </a:lvl6pPr>
            <a:lvl7pPr indent="-349250" lvl="6" marL="3200400" rtl="0" algn="ctr">
              <a:spcBef>
                <a:spcPts val="0"/>
              </a:spcBef>
              <a:spcAft>
                <a:spcPts val="0"/>
              </a:spcAft>
              <a:buSzPts val="1900"/>
              <a:buChar char="●"/>
              <a:defRPr/>
            </a:lvl7pPr>
            <a:lvl8pPr indent="-349250" lvl="7" marL="3657600" rtl="0" algn="ctr">
              <a:spcBef>
                <a:spcPts val="0"/>
              </a:spcBef>
              <a:spcAft>
                <a:spcPts val="0"/>
              </a:spcAft>
              <a:buSzPts val="1900"/>
              <a:buChar char="○"/>
              <a:defRPr/>
            </a:lvl8pPr>
            <a:lvl9pPr indent="-349250" lvl="8" marL="4114800" rtl="0" algn="ctr">
              <a:spcBef>
                <a:spcPts val="0"/>
              </a:spcBef>
              <a:spcAft>
                <a:spcPts val="0"/>
              </a:spcAft>
              <a:buSzPts val="1900"/>
              <a:buChar char="■"/>
              <a:defRPr/>
            </a:lvl9pPr>
          </a:lstStyle>
          <a:p/>
        </p:txBody>
      </p:sp>
      <p:sp>
        <p:nvSpPr>
          <p:cNvPr id="126" name="Google Shape;126;g23f91eca9bc_0_11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7" name="Shape 127"/>
        <p:cNvGrpSpPr/>
        <p:nvPr/>
      </p:nvGrpSpPr>
      <p:grpSpPr>
        <a:xfrm>
          <a:off x="0" y="0"/>
          <a:ext cx="0" cy="0"/>
          <a:chOff x="0" y="0"/>
          <a:chExt cx="0" cy="0"/>
        </a:xfrm>
      </p:grpSpPr>
      <p:sp>
        <p:nvSpPr>
          <p:cNvPr id="128" name="Google Shape;128;g23f91eca9bc_0_11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2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2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2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2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2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8"/>
          <p:cNvSpPr/>
          <p:nvPr>
            <p:ph idx="2" type="pic"/>
          </p:nvPr>
        </p:nvSpPr>
        <p:spPr>
          <a:xfrm>
            <a:off x="5183188" y="987425"/>
            <a:ext cx="6172200" cy="4873625"/>
          </a:xfrm>
          <a:prstGeom prst="rect">
            <a:avLst/>
          </a:prstGeom>
          <a:noFill/>
          <a:ln>
            <a:noFill/>
          </a:ln>
        </p:spPr>
      </p:sp>
      <p:sp>
        <p:nvSpPr>
          <p:cNvPr id="68" name="Google Shape;68;p2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4" name="Shape 84"/>
        <p:cNvGrpSpPr/>
        <p:nvPr/>
      </p:nvGrpSpPr>
      <p:grpSpPr>
        <a:xfrm>
          <a:off x="0" y="0"/>
          <a:ext cx="0" cy="0"/>
          <a:chOff x="0" y="0"/>
          <a:chExt cx="0" cy="0"/>
        </a:xfrm>
      </p:grpSpPr>
      <p:sp>
        <p:nvSpPr>
          <p:cNvPr id="85" name="Google Shape;85;g23f91eca9bc_0_73"/>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rtl="0">
              <a:spcBef>
                <a:spcPts val="0"/>
              </a:spcBef>
              <a:spcAft>
                <a:spcPts val="0"/>
              </a:spcAft>
              <a:buClr>
                <a:schemeClr val="dk1"/>
              </a:buClr>
              <a:buSzPts val="3700"/>
              <a:buNone/>
              <a:defRPr sz="3700">
                <a:solidFill>
                  <a:schemeClr val="dk1"/>
                </a:solidFill>
              </a:defRPr>
            </a:lvl1pPr>
            <a:lvl2pPr lvl="1" rtl="0">
              <a:spcBef>
                <a:spcPts val="0"/>
              </a:spcBef>
              <a:spcAft>
                <a:spcPts val="0"/>
              </a:spcAft>
              <a:buClr>
                <a:schemeClr val="dk1"/>
              </a:buClr>
              <a:buSzPts val="3700"/>
              <a:buNone/>
              <a:defRPr sz="3700">
                <a:solidFill>
                  <a:schemeClr val="dk1"/>
                </a:solidFill>
              </a:defRPr>
            </a:lvl2pPr>
            <a:lvl3pPr lvl="2" rtl="0">
              <a:spcBef>
                <a:spcPts val="0"/>
              </a:spcBef>
              <a:spcAft>
                <a:spcPts val="0"/>
              </a:spcAft>
              <a:buClr>
                <a:schemeClr val="dk1"/>
              </a:buClr>
              <a:buSzPts val="3700"/>
              <a:buNone/>
              <a:defRPr sz="3700">
                <a:solidFill>
                  <a:schemeClr val="dk1"/>
                </a:solidFill>
              </a:defRPr>
            </a:lvl3pPr>
            <a:lvl4pPr lvl="3" rtl="0">
              <a:spcBef>
                <a:spcPts val="0"/>
              </a:spcBef>
              <a:spcAft>
                <a:spcPts val="0"/>
              </a:spcAft>
              <a:buClr>
                <a:schemeClr val="dk1"/>
              </a:buClr>
              <a:buSzPts val="3700"/>
              <a:buNone/>
              <a:defRPr sz="3700">
                <a:solidFill>
                  <a:schemeClr val="dk1"/>
                </a:solidFill>
              </a:defRPr>
            </a:lvl4pPr>
            <a:lvl5pPr lvl="4" rtl="0">
              <a:spcBef>
                <a:spcPts val="0"/>
              </a:spcBef>
              <a:spcAft>
                <a:spcPts val="0"/>
              </a:spcAft>
              <a:buClr>
                <a:schemeClr val="dk1"/>
              </a:buClr>
              <a:buSzPts val="3700"/>
              <a:buNone/>
              <a:defRPr sz="3700">
                <a:solidFill>
                  <a:schemeClr val="dk1"/>
                </a:solidFill>
              </a:defRPr>
            </a:lvl5pPr>
            <a:lvl6pPr lvl="5" rtl="0">
              <a:spcBef>
                <a:spcPts val="0"/>
              </a:spcBef>
              <a:spcAft>
                <a:spcPts val="0"/>
              </a:spcAft>
              <a:buClr>
                <a:schemeClr val="dk1"/>
              </a:buClr>
              <a:buSzPts val="3700"/>
              <a:buNone/>
              <a:defRPr sz="3700">
                <a:solidFill>
                  <a:schemeClr val="dk1"/>
                </a:solidFill>
              </a:defRPr>
            </a:lvl6pPr>
            <a:lvl7pPr lvl="6" rtl="0">
              <a:spcBef>
                <a:spcPts val="0"/>
              </a:spcBef>
              <a:spcAft>
                <a:spcPts val="0"/>
              </a:spcAft>
              <a:buClr>
                <a:schemeClr val="dk1"/>
              </a:buClr>
              <a:buSzPts val="3700"/>
              <a:buNone/>
              <a:defRPr sz="3700">
                <a:solidFill>
                  <a:schemeClr val="dk1"/>
                </a:solidFill>
              </a:defRPr>
            </a:lvl7pPr>
            <a:lvl8pPr lvl="7" rtl="0">
              <a:spcBef>
                <a:spcPts val="0"/>
              </a:spcBef>
              <a:spcAft>
                <a:spcPts val="0"/>
              </a:spcAft>
              <a:buClr>
                <a:schemeClr val="dk1"/>
              </a:buClr>
              <a:buSzPts val="3700"/>
              <a:buNone/>
              <a:defRPr sz="3700">
                <a:solidFill>
                  <a:schemeClr val="dk1"/>
                </a:solidFill>
              </a:defRPr>
            </a:lvl8pPr>
            <a:lvl9pPr lvl="8" rtl="0">
              <a:spcBef>
                <a:spcPts val="0"/>
              </a:spcBef>
              <a:spcAft>
                <a:spcPts val="0"/>
              </a:spcAft>
              <a:buClr>
                <a:schemeClr val="dk1"/>
              </a:buClr>
              <a:buSzPts val="3700"/>
              <a:buNone/>
              <a:defRPr sz="3700">
                <a:solidFill>
                  <a:schemeClr val="dk1"/>
                </a:solidFill>
              </a:defRPr>
            </a:lvl9pPr>
          </a:lstStyle>
          <a:p/>
        </p:txBody>
      </p:sp>
      <p:sp>
        <p:nvSpPr>
          <p:cNvPr id="86" name="Google Shape;86;g23f91eca9bc_0_73"/>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rtl="0">
              <a:lnSpc>
                <a:spcPct val="115000"/>
              </a:lnSpc>
              <a:spcBef>
                <a:spcPts val="0"/>
              </a:spcBef>
              <a:spcAft>
                <a:spcPts val="0"/>
              </a:spcAft>
              <a:buClr>
                <a:schemeClr val="dk2"/>
              </a:buClr>
              <a:buSzPts val="2400"/>
              <a:buChar char="●"/>
              <a:defRPr sz="2400">
                <a:solidFill>
                  <a:schemeClr val="dk2"/>
                </a:solidFill>
              </a:defRPr>
            </a:lvl1pPr>
            <a:lvl2pPr indent="-349250" lvl="1" marL="914400" rtl="0">
              <a:lnSpc>
                <a:spcPct val="115000"/>
              </a:lnSpc>
              <a:spcBef>
                <a:spcPts val="0"/>
              </a:spcBef>
              <a:spcAft>
                <a:spcPts val="0"/>
              </a:spcAft>
              <a:buClr>
                <a:schemeClr val="dk2"/>
              </a:buClr>
              <a:buSzPts val="1900"/>
              <a:buChar char="○"/>
              <a:defRPr sz="1900">
                <a:solidFill>
                  <a:schemeClr val="dk2"/>
                </a:solidFill>
              </a:defRPr>
            </a:lvl2pPr>
            <a:lvl3pPr indent="-349250" lvl="2" marL="1371600" rtl="0">
              <a:lnSpc>
                <a:spcPct val="115000"/>
              </a:lnSpc>
              <a:spcBef>
                <a:spcPts val="0"/>
              </a:spcBef>
              <a:spcAft>
                <a:spcPts val="0"/>
              </a:spcAft>
              <a:buClr>
                <a:schemeClr val="dk2"/>
              </a:buClr>
              <a:buSzPts val="1900"/>
              <a:buChar char="■"/>
              <a:defRPr sz="1900">
                <a:solidFill>
                  <a:schemeClr val="dk2"/>
                </a:solidFill>
              </a:defRPr>
            </a:lvl3pPr>
            <a:lvl4pPr indent="-349250" lvl="3" marL="1828800" rtl="0">
              <a:lnSpc>
                <a:spcPct val="115000"/>
              </a:lnSpc>
              <a:spcBef>
                <a:spcPts val="0"/>
              </a:spcBef>
              <a:spcAft>
                <a:spcPts val="0"/>
              </a:spcAft>
              <a:buClr>
                <a:schemeClr val="dk2"/>
              </a:buClr>
              <a:buSzPts val="1900"/>
              <a:buChar char="●"/>
              <a:defRPr sz="1900">
                <a:solidFill>
                  <a:schemeClr val="dk2"/>
                </a:solidFill>
              </a:defRPr>
            </a:lvl4pPr>
            <a:lvl5pPr indent="-349250" lvl="4" marL="2286000" rtl="0">
              <a:lnSpc>
                <a:spcPct val="115000"/>
              </a:lnSpc>
              <a:spcBef>
                <a:spcPts val="0"/>
              </a:spcBef>
              <a:spcAft>
                <a:spcPts val="0"/>
              </a:spcAft>
              <a:buClr>
                <a:schemeClr val="dk2"/>
              </a:buClr>
              <a:buSzPts val="1900"/>
              <a:buChar char="○"/>
              <a:defRPr sz="1900">
                <a:solidFill>
                  <a:schemeClr val="dk2"/>
                </a:solidFill>
              </a:defRPr>
            </a:lvl5pPr>
            <a:lvl6pPr indent="-349250" lvl="5" marL="2743200" rtl="0">
              <a:lnSpc>
                <a:spcPct val="115000"/>
              </a:lnSpc>
              <a:spcBef>
                <a:spcPts val="0"/>
              </a:spcBef>
              <a:spcAft>
                <a:spcPts val="0"/>
              </a:spcAft>
              <a:buClr>
                <a:schemeClr val="dk2"/>
              </a:buClr>
              <a:buSzPts val="1900"/>
              <a:buChar char="■"/>
              <a:defRPr sz="1900">
                <a:solidFill>
                  <a:schemeClr val="dk2"/>
                </a:solidFill>
              </a:defRPr>
            </a:lvl6pPr>
            <a:lvl7pPr indent="-349250" lvl="6" marL="3200400" rtl="0">
              <a:lnSpc>
                <a:spcPct val="115000"/>
              </a:lnSpc>
              <a:spcBef>
                <a:spcPts val="0"/>
              </a:spcBef>
              <a:spcAft>
                <a:spcPts val="0"/>
              </a:spcAft>
              <a:buClr>
                <a:schemeClr val="dk2"/>
              </a:buClr>
              <a:buSzPts val="1900"/>
              <a:buChar char="●"/>
              <a:defRPr sz="1900">
                <a:solidFill>
                  <a:schemeClr val="dk2"/>
                </a:solidFill>
              </a:defRPr>
            </a:lvl7pPr>
            <a:lvl8pPr indent="-349250" lvl="7" marL="3657600" rtl="0">
              <a:lnSpc>
                <a:spcPct val="115000"/>
              </a:lnSpc>
              <a:spcBef>
                <a:spcPts val="0"/>
              </a:spcBef>
              <a:spcAft>
                <a:spcPts val="0"/>
              </a:spcAft>
              <a:buClr>
                <a:schemeClr val="dk2"/>
              </a:buClr>
              <a:buSzPts val="1900"/>
              <a:buChar char="○"/>
              <a:defRPr sz="1900">
                <a:solidFill>
                  <a:schemeClr val="dk2"/>
                </a:solidFill>
              </a:defRPr>
            </a:lvl8pPr>
            <a:lvl9pPr indent="-349250" lvl="8" marL="4114800" rtl="0">
              <a:lnSpc>
                <a:spcPct val="115000"/>
              </a:lnSpc>
              <a:spcBef>
                <a:spcPts val="0"/>
              </a:spcBef>
              <a:spcAft>
                <a:spcPts val="0"/>
              </a:spcAft>
              <a:buClr>
                <a:schemeClr val="dk2"/>
              </a:buClr>
              <a:buSzPts val="1900"/>
              <a:buChar char="■"/>
              <a:defRPr sz="1900">
                <a:solidFill>
                  <a:schemeClr val="dk2"/>
                </a:solidFill>
              </a:defRPr>
            </a:lvl9pPr>
          </a:lstStyle>
          <a:p/>
        </p:txBody>
      </p:sp>
      <p:sp>
        <p:nvSpPr>
          <p:cNvPr id="87" name="Google Shape;87;g23f91eca9bc_0_7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rtl="0" algn="r">
              <a:buNone/>
              <a:defRPr sz="1300">
                <a:solidFill>
                  <a:schemeClr val="dk2"/>
                </a:solidFill>
              </a:defRPr>
            </a:lvl1pPr>
            <a:lvl2pPr lvl="1" rtl="0" algn="r">
              <a:buNone/>
              <a:defRPr sz="1300">
                <a:solidFill>
                  <a:schemeClr val="dk2"/>
                </a:solidFill>
              </a:defRPr>
            </a:lvl2pPr>
            <a:lvl3pPr lvl="2" rtl="0" algn="r">
              <a:buNone/>
              <a:defRPr sz="1300">
                <a:solidFill>
                  <a:schemeClr val="dk2"/>
                </a:solidFill>
              </a:defRPr>
            </a:lvl3pPr>
            <a:lvl4pPr lvl="3" rtl="0" algn="r">
              <a:buNone/>
              <a:defRPr sz="1300">
                <a:solidFill>
                  <a:schemeClr val="dk2"/>
                </a:solidFill>
              </a:defRPr>
            </a:lvl4pPr>
            <a:lvl5pPr lvl="4" rtl="0" algn="r">
              <a:buNone/>
              <a:defRPr sz="1300">
                <a:solidFill>
                  <a:schemeClr val="dk2"/>
                </a:solidFill>
              </a:defRPr>
            </a:lvl5pPr>
            <a:lvl6pPr lvl="5" rtl="0" algn="r">
              <a:buNone/>
              <a:defRPr sz="1300">
                <a:solidFill>
                  <a:schemeClr val="dk2"/>
                </a:solidFill>
              </a:defRPr>
            </a:lvl6pPr>
            <a:lvl7pPr lvl="6" rtl="0" algn="r">
              <a:buNone/>
              <a:defRPr sz="1300">
                <a:solidFill>
                  <a:schemeClr val="dk2"/>
                </a:solidFill>
              </a:defRPr>
            </a:lvl7pPr>
            <a:lvl8pPr lvl="7" rtl="0" algn="r">
              <a:buNone/>
              <a:defRPr sz="1300">
                <a:solidFill>
                  <a:schemeClr val="dk2"/>
                </a:solidFill>
              </a:defRPr>
            </a:lvl8pPr>
            <a:lvl9pPr lvl="8" rtl="0" algn="r">
              <a:buNone/>
              <a:defRPr sz="13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12.png"/><Relationship Id="rId5"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3" name="Shape 133"/>
        <p:cNvGrpSpPr/>
        <p:nvPr/>
      </p:nvGrpSpPr>
      <p:grpSpPr>
        <a:xfrm>
          <a:off x="0" y="0"/>
          <a:ext cx="0" cy="0"/>
          <a:chOff x="0" y="0"/>
          <a:chExt cx="0" cy="0"/>
        </a:xfrm>
      </p:grpSpPr>
      <p:sp>
        <p:nvSpPr>
          <p:cNvPr id="134" name="Google Shape;134;p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35" name="Google Shape;135;p1"/>
          <p:cNvSpPr txBox="1"/>
          <p:nvPr>
            <p:ph type="ctrTitle"/>
          </p:nvPr>
        </p:nvSpPr>
        <p:spPr>
          <a:xfrm>
            <a:off x="841249" y="851338"/>
            <a:ext cx="10506600" cy="29673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600"/>
              <a:buFont typeface="Calibri"/>
              <a:buNone/>
            </a:pPr>
            <a:r>
              <a:rPr lang="en-US" sz="4600">
                <a:latin typeface="Times New Roman"/>
                <a:ea typeface="Times New Roman"/>
                <a:cs typeface="Times New Roman"/>
                <a:sym typeface="Times New Roman"/>
              </a:rPr>
              <a:t>English Novel Summarization with Visualizations  </a:t>
            </a:r>
            <a:endParaRPr sz="4600">
              <a:latin typeface="Times New Roman"/>
              <a:ea typeface="Times New Roman"/>
              <a:cs typeface="Times New Roman"/>
              <a:sym typeface="Times New Roman"/>
            </a:endParaRPr>
          </a:p>
        </p:txBody>
      </p:sp>
      <p:sp>
        <p:nvSpPr>
          <p:cNvPr id="136" name="Google Shape;136;p1"/>
          <p:cNvSpPr txBox="1"/>
          <p:nvPr>
            <p:ph idx="1" type="subTitle"/>
          </p:nvPr>
        </p:nvSpPr>
        <p:spPr>
          <a:xfrm>
            <a:off x="7400924" y="4619624"/>
            <a:ext cx="3946779" cy="1705762"/>
          </a:xfrm>
          <a:prstGeom prst="rect">
            <a:avLst/>
          </a:prstGeom>
          <a:noFill/>
          <a:ln>
            <a:noFill/>
          </a:ln>
        </p:spPr>
        <p:txBody>
          <a:bodyPr anchorCtr="0" anchor="t" bIns="45700" lIns="91425" spcFirstLastPara="1" rIns="91425" wrap="square" tIns="45700">
            <a:normAutofit lnSpcReduction="10000"/>
          </a:bodyPr>
          <a:lstStyle/>
          <a:p>
            <a:pPr indent="0" lvl="0" marL="0" rtl="0" algn="r">
              <a:lnSpc>
                <a:spcPct val="90000"/>
              </a:lnSpc>
              <a:spcBef>
                <a:spcPts val="0"/>
              </a:spcBef>
              <a:spcAft>
                <a:spcPts val="0"/>
              </a:spcAft>
              <a:buClr>
                <a:schemeClr val="dk1"/>
              </a:buClr>
              <a:buSzPts val="2000"/>
              <a:buNone/>
            </a:pPr>
            <a:r>
              <a:rPr lang="en-US" sz="2000">
                <a:latin typeface="Times New Roman"/>
                <a:ea typeface="Times New Roman"/>
                <a:cs typeface="Times New Roman"/>
                <a:sym typeface="Times New Roman"/>
              </a:rPr>
              <a:t>2023.05.08</a:t>
            </a:r>
            <a:endParaRPr sz="2000">
              <a:latin typeface="Times New Roman"/>
              <a:ea typeface="Times New Roman"/>
              <a:cs typeface="Times New Roman"/>
              <a:sym typeface="Times New Roman"/>
            </a:endParaRPr>
          </a:p>
          <a:p>
            <a:pPr indent="0" lvl="0" marL="0" rtl="0" algn="r">
              <a:lnSpc>
                <a:spcPct val="90000"/>
              </a:lnSpc>
              <a:spcBef>
                <a:spcPts val="0"/>
              </a:spcBef>
              <a:spcAft>
                <a:spcPts val="0"/>
              </a:spcAft>
              <a:buClr>
                <a:schemeClr val="dk1"/>
              </a:buClr>
              <a:buSzPts val="2000"/>
              <a:buNone/>
            </a:pPr>
            <a:r>
              <a:rPr lang="en-US" sz="2000">
                <a:latin typeface="Times New Roman"/>
                <a:ea typeface="Times New Roman"/>
                <a:cs typeface="Times New Roman"/>
                <a:sym typeface="Times New Roman"/>
              </a:rPr>
              <a:t>App-solutely Mobile</a:t>
            </a:r>
            <a:endParaRPr sz="2000">
              <a:latin typeface="Times New Roman"/>
              <a:ea typeface="Times New Roman"/>
              <a:cs typeface="Times New Roman"/>
              <a:sym typeface="Times New Roman"/>
            </a:endParaRPr>
          </a:p>
          <a:p>
            <a:pPr indent="0" lvl="0" marL="0" rtl="0" algn="r">
              <a:lnSpc>
                <a:spcPct val="90000"/>
              </a:lnSpc>
              <a:spcBef>
                <a:spcPts val="1000"/>
              </a:spcBef>
              <a:spcAft>
                <a:spcPts val="0"/>
              </a:spcAft>
              <a:buClr>
                <a:schemeClr val="dk1"/>
              </a:buClr>
              <a:buSzPts val="2000"/>
              <a:buNone/>
            </a:pPr>
            <a:r>
              <a:rPr lang="en-US" sz="2000">
                <a:latin typeface="Times New Roman"/>
                <a:ea typeface="Times New Roman"/>
                <a:cs typeface="Times New Roman"/>
                <a:sym typeface="Times New Roman"/>
              </a:rPr>
              <a:t>Fatemeh Pesaran Zadeh</a:t>
            </a:r>
            <a:endParaRPr sz="2000">
              <a:latin typeface="Times New Roman"/>
              <a:ea typeface="Times New Roman"/>
              <a:cs typeface="Times New Roman"/>
              <a:sym typeface="Times New Roman"/>
            </a:endParaRPr>
          </a:p>
          <a:p>
            <a:pPr indent="0" lvl="0" marL="0" rtl="0" algn="r">
              <a:lnSpc>
                <a:spcPct val="90000"/>
              </a:lnSpc>
              <a:spcBef>
                <a:spcPts val="1000"/>
              </a:spcBef>
              <a:spcAft>
                <a:spcPts val="0"/>
              </a:spcAft>
              <a:buClr>
                <a:schemeClr val="dk1"/>
              </a:buClr>
              <a:buSzPts val="2000"/>
              <a:buNone/>
            </a:pPr>
            <a:r>
              <a:rPr lang="en-US" sz="2000">
                <a:latin typeface="Times New Roman"/>
                <a:ea typeface="Times New Roman"/>
                <a:cs typeface="Times New Roman"/>
                <a:sym typeface="Times New Roman"/>
              </a:rPr>
              <a:t>Sehee Kim</a:t>
            </a:r>
            <a:endParaRPr sz="2000">
              <a:latin typeface="Times New Roman"/>
              <a:ea typeface="Times New Roman"/>
              <a:cs typeface="Times New Roman"/>
              <a:sym typeface="Times New Roman"/>
            </a:endParaRPr>
          </a:p>
          <a:p>
            <a:pPr indent="0" lvl="0" marL="0" rtl="0" algn="r">
              <a:lnSpc>
                <a:spcPct val="90000"/>
              </a:lnSpc>
              <a:spcBef>
                <a:spcPts val="1000"/>
              </a:spcBef>
              <a:spcAft>
                <a:spcPts val="0"/>
              </a:spcAft>
              <a:buClr>
                <a:schemeClr val="dk1"/>
              </a:buClr>
              <a:buSzPts val="2000"/>
              <a:buNone/>
            </a:pPr>
            <a:r>
              <a:t/>
            </a:r>
            <a:endParaRPr sz="2000">
              <a:latin typeface="Times New Roman"/>
              <a:ea typeface="Times New Roman"/>
              <a:cs typeface="Times New Roman"/>
              <a:sym typeface="Times New Roman"/>
            </a:endParaRPr>
          </a:p>
        </p:txBody>
      </p:sp>
      <p:sp>
        <p:nvSpPr>
          <p:cNvPr id="137" name="Google Shape;137;p1"/>
          <p:cNvSpPr/>
          <p:nvPr/>
        </p:nvSpPr>
        <p:spPr>
          <a:xfrm>
            <a:off x="841248" y="4331166"/>
            <a:ext cx="10506456" cy="18288"/>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8" name="Google Shape;138;p1"/>
          <p:cNvSpPr/>
          <p:nvPr/>
        </p:nvSpPr>
        <p:spPr>
          <a:xfrm rot="5400000">
            <a:off x="9346882" y="2348839"/>
            <a:ext cx="54864" cy="3946779"/>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39" name="Google Shape;139;p1"/>
          <p:cNvSpPr txBox="1"/>
          <p:nvPr/>
        </p:nvSpPr>
        <p:spPr>
          <a:xfrm>
            <a:off x="-596766" y="4389120"/>
            <a:ext cx="18473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2402ea87885_1_9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Select Model - </a:t>
            </a:r>
            <a:r>
              <a:rPr lang="en-US" sz="4000">
                <a:latin typeface="Times New Roman"/>
                <a:ea typeface="Times New Roman"/>
                <a:cs typeface="Times New Roman"/>
                <a:sym typeface="Times New Roman"/>
              </a:rPr>
              <a:t>Quantitative Evaluation Analysis</a:t>
            </a:r>
            <a:endParaRPr b="1" sz="4000">
              <a:latin typeface="Times New Roman"/>
              <a:ea typeface="Times New Roman"/>
              <a:cs typeface="Times New Roman"/>
              <a:sym typeface="Times New Roman"/>
            </a:endParaRPr>
          </a:p>
        </p:txBody>
      </p:sp>
      <p:cxnSp>
        <p:nvCxnSpPr>
          <p:cNvPr id="220" name="Google Shape;220;g2402ea87885_1_94"/>
          <p:cNvCxnSpPr/>
          <p:nvPr/>
        </p:nvCxnSpPr>
        <p:spPr>
          <a:xfrm>
            <a:off x="838200" y="1423447"/>
            <a:ext cx="3846900" cy="0"/>
          </a:xfrm>
          <a:prstGeom prst="straightConnector1">
            <a:avLst/>
          </a:prstGeom>
          <a:noFill/>
          <a:ln cap="flat" cmpd="sng" w="38100">
            <a:solidFill>
              <a:schemeClr val="accent2"/>
            </a:solidFill>
            <a:prstDash val="solid"/>
            <a:miter lim="800000"/>
            <a:headEnd len="sm" w="sm" type="none"/>
            <a:tailEnd len="sm" w="sm" type="none"/>
          </a:ln>
        </p:spPr>
      </p:cxnSp>
      <p:sp>
        <p:nvSpPr>
          <p:cNvPr id="221" name="Google Shape;221;g2402ea87885_1_94"/>
          <p:cNvSpPr txBox="1"/>
          <p:nvPr>
            <p:ph idx="1" type="body"/>
          </p:nvPr>
        </p:nvSpPr>
        <p:spPr>
          <a:xfrm>
            <a:off x="838200" y="1825625"/>
            <a:ext cx="10319400" cy="4667400"/>
          </a:xfrm>
          <a:prstGeom prst="rect">
            <a:avLst/>
          </a:prstGeom>
          <a:noFill/>
          <a:ln>
            <a:noFill/>
          </a:ln>
        </p:spPr>
        <p:txBody>
          <a:bodyPr anchorCtr="0" anchor="t" bIns="45700" lIns="91425" spcFirstLastPara="1" rIns="91425" wrap="square" tIns="45700">
            <a:normAutofit/>
          </a:bodyPr>
          <a:lstStyle/>
          <a:p>
            <a:pPr indent="-400050" lvl="0" marL="4572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ROUGE scores are on the lower side</a:t>
            </a:r>
            <a:endParaRPr b="1" sz="2700">
              <a:latin typeface="Times New Roman"/>
              <a:ea typeface="Times New Roman"/>
              <a:cs typeface="Times New Roman"/>
              <a:sym typeface="Times New Roman"/>
            </a:endParaRPr>
          </a:p>
          <a:p>
            <a:pPr indent="-400050" lvl="0" marL="4572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Recall tends to be higher than Precision</a:t>
            </a:r>
            <a:endParaRPr b="1" sz="2700">
              <a:latin typeface="Times New Roman"/>
              <a:ea typeface="Times New Roman"/>
              <a:cs typeface="Times New Roman"/>
              <a:sym typeface="Times New Roman"/>
            </a:endParaRPr>
          </a:p>
          <a:p>
            <a:pPr indent="-400050" lvl="1" marL="914400" rtl="0" algn="l">
              <a:lnSpc>
                <a:spcPct val="115000"/>
              </a:lnSpc>
              <a:spcBef>
                <a:spcPts val="0"/>
              </a:spcBef>
              <a:spcAft>
                <a:spcPts val="0"/>
              </a:spcAft>
              <a:buSzPts val="2700"/>
              <a:buFont typeface="Times New Roman"/>
              <a:buChar char="•"/>
            </a:pPr>
            <a:r>
              <a:rPr lang="en-US" sz="2700">
                <a:latin typeface="Times New Roman"/>
                <a:ea typeface="Times New Roman"/>
                <a:cs typeface="Times New Roman"/>
                <a:sym typeface="Times New Roman"/>
              </a:rPr>
              <a:t>This means that information that are not necessarily important enough to be included in a summary is included in the output.</a:t>
            </a:r>
            <a:endParaRPr sz="2700">
              <a:latin typeface="Times New Roman"/>
              <a:ea typeface="Times New Roman"/>
              <a:cs typeface="Times New Roman"/>
              <a:sym typeface="Times New Roman"/>
            </a:endParaRPr>
          </a:p>
          <a:p>
            <a:pPr indent="-400050" lvl="0" marL="4572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Cannot say which model is better</a:t>
            </a:r>
            <a:endParaRPr b="1" sz="2700">
              <a:latin typeface="Times New Roman"/>
              <a:ea typeface="Times New Roman"/>
              <a:cs typeface="Times New Roman"/>
              <a:sym typeface="Times New Roman"/>
            </a:endParaRPr>
          </a:p>
          <a:p>
            <a:pPr indent="-400050" lvl="1" marL="914400" rtl="0" algn="l">
              <a:lnSpc>
                <a:spcPct val="115000"/>
              </a:lnSpc>
              <a:spcBef>
                <a:spcPts val="0"/>
              </a:spcBef>
              <a:spcAft>
                <a:spcPts val="0"/>
              </a:spcAft>
              <a:buSzPts val="2700"/>
              <a:buFont typeface="Times New Roman"/>
              <a:buChar char="•"/>
            </a:pPr>
            <a:r>
              <a:rPr lang="en-US" sz="2700">
                <a:latin typeface="Times New Roman"/>
                <a:ea typeface="Times New Roman"/>
                <a:cs typeface="Times New Roman"/>
                <a:sym typeface="Times New Roman"/>
              </a:rPr>
              <a:t>Bart shows slightly better Recall, T5 shows slightly better Precision</a:t>
            </a:r>
            <a:endParaRPr sz="2700">
              <a:latin typeface="Times New Roman"/>
              <a:ea typeface="Times New Roman"/>
              <a:cs typeface="Times New Roman"/>
              <a:sym typeface="Times New Roman"/>
            </a:endParaRPr>
          </a:p>
          <a:p>
            <a:pPr indent="-400050" lvl="1" marL="914400" rtl="0" algn="l">
              <a:lnSpc>
                <a:spcPct val="115000"/>
              </a:lnSpc>
              <a:spcBef>
                <a:spcPts val="0"/>
              </a:spcBef>
              <a:spcAft>
                <a:spcPts val="0"/>
              </a:spcAft>
              <a:buSzPts val="2700"/>
              <a:buFont typeface="Times New Roman"/>
              <a:buChar char="•"/>
            </a:pPr>
            <a:r>
              <a:rPr lang="en-US" sz="2700">
                <a:latin typeface="Times New Roman"/>
                <a:ea typeface="Times New Roman"/>
                <a:cs typeface="Times New Roman"/>
                <a:sym typeface="Times New Roman"/>
              </a:rPr>
              <a:t>Final decision will be made after fine-tuning</a:t>
            </a:r>
            <a:endParaRPr sz="270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2402ea87885_1_6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Select Model - Qualitative Evaluation</a:t>
            </a:r>
            <a:endParaRPr b="1">
              <a:latin typeface="Times New Roman"/>
              <a:ea typeface="Times New Roman"/>
              <a:cs typeface="Times New Roman"/>
              <a:sym typeface="Times New Roman"/>
            </a:endParaRPr>
          </a:p>
        </p:txBody>
      </p:sp>
      <p:cxnSp>
        <p:nvCxnSpPr>
          <p:cNvPr id="228" name="Google Shape;228;g2402ea87885_1_63"/>
          <p:cNvCxnSpPr/>
          <p:nvPr/>
        </p:nvCxnSpPr>
        <p:spPr>
          <a:xfrm>
            <a:off x="838200" y="1423447"/>
            <a:ext cx="3846900" cy="0"/>
          </a:xfrm>
          <a:prstGeom prst="straightConnector1">
            <a:avLst/>
          </a:prstGeom>
          <a:noFill/>
          <a:ln cap="flat" cmpd="sng" w="38100">
            <a:solidFill>
              <a:schemeClr val="accent2"/>
            </a:solidFill>
            <a:prstDash val="solid"/>
            <a:miter lim="800000"/>
            <a:headEnd len="sm" w="sm" type="none"/>
            <a:tailEnd len="sm" w="sm" type="none"/>
          </a:ln>
        </p:spPr>
      </p:cxnSp>
      <p:sp>
        <p:nvSpPr>
          <p:cNvPr id="229" name="Google Shape;229;g2402ea87885_1_63"/>
          <p:cNvSpPr txBox="1"/>
          <p:nvPr>
            <p:ph idx="1" type="body"/>
          </p:nvPr>
        </p:nvSpPr>
        <p:spPr>
          <a:xfrm>
            <a:off x="838200" y="1951150"/>
            <a:ext cx="4642800" cy="4733100"/>
          </a:xfrm>
          <a:prstGeom prst="rect">
            <a:avLst/>
          </a:prstGeom>
          <a:noFill/>
          <a:ln cap="flat" cmpd="sng" w="38100">
            <a:solidFill>
              <a:srgbClr val="0B5394"/>
            </a:solidFill>
            <a:prstDash val="solid"/>
            <a:round/>
            <a:headEnd len="sm" w="sm" type="none"/>
            <a:tailEnd len="sm" w="sm" type="none"/>
          </a:ln>
        </p:spPr>
        <p:txBody>
          <a:bodyPr anchorCtr="0" anchor="t" bIns="45700" lIns="91425" spcFirstLastPara="1" rIns="91425" wrap="square" tIns="45700">
            <a:noAutofit/>
          </a:bodyPr>
          <a:lstStyle/>
          <a:p>
            <a:pPr indent="0" lvl="0" marL="0" rtl="0" algn="l">
              <a:lnSpc>
                <a:spcPct val="95000"/>
              </a:lnSpc>
              <a:spcBef>
                <a:spcPts val="0"/>
              </a:spcBef>
              <a:spcAft>
                <a:spcPts val="0"/>
              </a:spcAft>
              <a:buClr>
                <a:schemeClr val="dk1"/>
              </a:buClr>
              <a:buSzPts val="275"/>
              <a:buFont typeface="Arial"/>
              <a:buNone/>
            </a:pPr>
            <a:r>
              <a:rPr lang="en-US" sz="1175">
                <a:latin typeface="Times New Roman"/>
                <a:ea typeface="Times New Roman"/>
                <a:cs typeface="Times New Roman"/>
                <a:sym typeface="Times New Roman"/>
              </a:rPr>
              <a:t>It is a truth universally acknowledged, that a single man in possession of a good fortune, must be in want of a wife.</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However little known the feelings or views of such a man may be</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on his first entering a neighbourhood, this truth is so well fixed in the</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minds of the surrounding families, that he is considered the rightful</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property of some one or other of their daughters.</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“My dear Mr. Bennet,” said his lady to him one day, “have you</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heard that Netherfield Park is let at last?”</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Mr. Bennet replied that he had not.</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“But it is,” returned she; “for Mrs. Long has just been here, and she</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told me all about it.”</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Mr. Bennet made no answer.</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“Do you not want to know who has taken it?” cried his wife impatiently.</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“You want to tell me, and I have no objection to hearing it.”</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rPr lang="en-US" sz="1175">
                <a:latin typeface="Times New Roman"/>
                <a:ea typeface="Times New Roman"/>
                <a:cs typeface="Times New Roman"/>
                <a:sym typeface="Times New Roman"/>
              </a:rPr>
              <a:t>This was invitation enough. (...continued)</a:t>
            </a:r>
            <a:endParaRPr sz="1175">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275"/>
              <a:buFont typeface="Arial"/>
              <a:buNone/>
            </a:pPr>
            <a:r>
              <a:t/>
            </a:r>
            <a:endParaRPr sz="1175">
              <a:latin typeface="Times New Roman"/>
              <a:ea typeface="Times New Roman"/>
              <a:cs typeface="Times New Roman"/>
              <a:sym typeface="Times New Roman"/>
            </a:endParaRPr>
          </a:p>
          <a:p>
            <a:pPr indent="0" lvl="0" marL="0" rtl="0" algn="l">
              <a:lnSpc>
                <a:spcPct val="95000"/>
              </a:lnSpc>
              <a:spcBef>
                <a:spcPts val="1200"/>
              </a:spcBef>
              <a:spcAft>
                <a:spcPts val="1200"/>
              </a:spcAft>
              <a:buSzPts val="275"/>
              <a:buNone/>
            </a:pPr>
            <a:r>
              <a:t/>
            </a:r>
            <a:endParaRPr sz="1175">
              <a:latin typeface="Times New Roman"/>
              <a:ea typeface="Times New Roman"/>
              <a:cs typeface="Times New Roman"/>
              <a:sym typeface="Times New Roman"/>
            </a:endParaRPr>
          </a:p>
        </p:txBody>
      </p:sp>
      <p:sp>
        <p:nvSpPr>
          <p:cNvPr id="230" name="Google Shape;230;g2402ea87885_1_63"/>
          <p:cNvSpPr txBox="1"/>
          <p:nvPr/>
        </p:nvSpPr>
        <p:spPr>
          <a:xfrm>
            <a:off x="265650" y="1474800"/>
            <a:ext cx="5787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900">
                <a:latin typeface="Times New Roman"/>
                <a:ea typeface="Times New Roman"/>
                <a:cs typeface="Times New Roman"/>
                <a:sym typeface="Times New Roman"/>
              </a:rPr>
              <a:t>Original Text </a:t>
            </a:r>
            <a:r>
              <a:rPr lang="en-US" sz="1900">
                <a:latin typeface="Times New Roman"/>
                <a:ea typeface="Times New Roman"/>
                <a:cs typeface="Times New Roman"/>
                <a:sym typeface="Times New Roman"/>
              </a:rPr>
              <a:t>(Part of Pride and Prejudice Chapter 1)</a:t>
            </a:r>
            <a:endParaRPr sz="1900">
              <a:latin typeface="Times New Roman"/>
              <a:ea typeface="Times New Roman"/>
              <a:cs typeface="Times New Roman"/>
              <a:sym typeface="Times New Roman"/>
            </a:endParaRPr>
          </a:p>
        </p:txBody>
      </p:sp>
      <p:sp>
        <p:nvSpPr>
          <p:cNvPr id="231" name="Google Shape;231;g2402ea87885_1_63"/>
          <p:cNvSpPr txBox="1"/>
          <p:nvPr>
            <p:ph idx="1" type="body"/>
          </p:nvPr>
        </p:nvSpPr>
        <p:spPr>
          <a:xfrm>
            <a:off x="6993075" y="1951800"/>
            <a:ext cx="4642800" cy="2000100"/>
          </a:xfrm>
          <a:prstGeom prst="rect">
            <a:avLst/>
          </a:prstGeom>
          <a:noFill/>
          <a:ln cap="flat" cmpd="sng" w="38100">
            <a:solidFill>
              <a:schemeClr val="accent2"/>
            </a:solidFill>
            <a:prstDash val="solid"/>
            <a:round/>
            <a:headEnd len="sm" w="sm" type="none"/>
            <a:tailEnd len="sm" w="sm" type="none"/>
          </a:ln>
        </p:spPr>
        <p:txBody>
          <a:bodyPr anchorCtr="0" anchor="t" bIns="45700" lIns="91425" spcFirstLastPara="1" rIns="91425" wrap="square" tIns="45700">
            <a:noAutofit/>
          </a:bodyPr>
          <a:lstStyle/>
          <a:p>
            <a:pPr indent="0" lvl="0" marL="0" rtl="0" algn="l">
              <a:lnSpc>
                <a:spcPct val="95000"/>
              </a:lnSpc>
              <a:spcBef>
                <a:spcPts val="0"/>
              </a:spcBef>
              <a:spcAft>
                <a:spcPts val="1200"/>
              </a:spcAft>
              <a:buSzPts val="275"/>
              <a:buNone/>
            </a:pPr>
            <a:r>
              <a:rPr lang="en-US" sz="1775">
                <a:latin typeface="Times New Roman"/>
                <a:ea typeface="Times New Roman"/>
                <a:cs typeface="Times New Roman"/>
                <a:sym typeface="Times New Roman"/>
              </a:rPr>
              <a:t>'“Do you not want to know who has taken it?” cried his wife impatiently. “You want to tell me, and I have no objection to hearing it.”“Why, my dear, you must know, Mrs. Long says that Netherfield</a:t>
            </a:r>
            <a:r>
              <a:rPr b="1" lang="en-US" sz="1775">
                <a:solidFill>
                  <a:srgbClr val="FF0000"/>
                </a:solidFill>
                <a:latin typeface="Times New Roman"/>
                <a:ea typeface="Times New Roman"/>
                <a:cs typeface="Times New Roman"/>
                <a:sym typeface="Times New Roman"/>
              </a:rPr>
              <a:t> istaken</a:t>
            </a:r>
            <a:r>
              <a:rPr lang="en-US" sz="1775">
                <a:latin typeface="Times New Roman"/>
                <a:ea typeface="Times New Roman"/>
                <a:cs typeface="Times New Roman"/>
                <a:sym typeface="Times New Roman"/>
              </a:rPr>
              <a:t> by a young man of large fortune from the north of England”’</a:t>
            </a:r>
            <a:endParaRPr sz="1775">
              <a:latin typeface="Times New Roman"/>
              <a:ea typeface="Times New Roman"/>
              <a:cs typeface="Times New Roman"/>
              <a:sym typeface="Times New Roman"/>
            </a:endParaRPr>
          </a:p>
        </p:txBody>
      </p:sp>
      <p:sp>
        <p:nvSpPr>
          <p:cNvPr id="232" name="Google Shape;232;g2402ea87885_1_63"/>
          <p:cNvSpPr txBox="1"/>
          <p:nvPr/>
        </p:nvSpPr>
        <p:spPr>
          <a:xfrm>
            <a:off x="7251525" y="1474800"/>
            <a:ext cx="4125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900">
                <a:latin typeface="Times New Roman"/>
                <a:ea typeface="Times New Roman"/>
                <a:cs typeface="Times New Roman"/>
                <a:sym typeface="Times New Roman"/>
              </a:rPr>
              <a:t>Bart</a:t>
            </a:r>
            <a:endParaRPr b="1" sz="1900">
              <a:latin typeface="Times New Roman"/>
              <a:ea typeface="Times New Roman"/>
              <a:cs typeface="Times New Roman"/>
              <a:sym typeface="Times New Roman"/>
            </a:endParaRPr>
          </a:p>
        </p:txBody>
      </p:sp>
      <p:sp>
        <p:nvSpPr>
          <p:cNvPr id="233" name="Google Shape;233;g2402ea87885_1_63"/>
          <p:cNvSpPr txBox="1"/>
          <p:nvPr>
            <p:ph idx="1" type="body"/>
          </p:nvPr>
        </p:nvSpPr>
        <p:spPr>
          <a:xfrm>
            <a:off x="6993075" y="4385075"/>
            <a:ext cx="4642800" cy="2000100"/>
          </a:xfrm>
          <a:prstGeom prst="rect">
            <a:avLst/>
          </a:prstGeom>
          <a:noFill/>
          <a:ln cap="flat" cmpd="sng" w="38100">
            <a:solidFill>
              <a:schemeClr val="accent2"/>
            </a:solidFill>
            <a:prstDash val="solid"/>
            <a:round/>
            <a:headEnd len="sm" w="sm" type="none"/>
            <a:tailEnd len="sm" w="sm" type="none"/>
          </a:ln>
        </p:spPr>
        <p:txBody>
          <a:bodyPr anchorCtr="0" anchor="t" bIns="45700" lIns="91425" spcFirstLastPara="1" rIns="91425" wrap="square" tIns="45700">
            <a:noAutofit/>
          </a:bodyPr>
          <a:lstStyle/>
          <a:p>
            <a:pPr indent="0" lvl="0" marL="0" rtl="0" algn="l">
              <a:lnSpc>
                <a:spcPct val="95000"/>
              </a:lnSpc>
              <a:spcBef>
                <a:spcPts val="0"/>
              </a:spcBef>
              <a:spcAft>
                <a:spcPts val="1200"/>
              </a:spcAft>
              <a:buSzPts val="275"/>
              <a:buNone/>
            </a:pPr>
            <a:r>
              <a:rPr lang="en-US" sz="1750">
                <a:latin typeface="Times New Roman"/>
                <a:ea typeface="Times New Roman"/>
                <a:cs typeface="Times New Roman"/>
                <a:sym typeface="Times New Roman"/>
              </a:rPr>
              <a:t>'a single man in possession of a good fortune, must be in want </a:t>
            </a:r>
            <a:r>
              <a:rPr b="1" lang="en-US" sz="1750">
                <a:solidFill>
                  <a:srgbClr val="FF0000"/>
                </a:solidFill>
                <a:latin typeface="Times New Roman"/>
                <a:ea typeface="Times New Roman"/>
                <a:cs typeface="Times New Roman"/>
                <a:sym typeface="Times New Roman"/>
              </a:rPr>
              <a:t>ofa</a:t>
            </a:r>
            <a:r>
              <a:rPr lang="en-US" sz="1750">
                <a:latin typeface="Times New Roman"/>
                <a:ea typeface="Times New Roman"/>
                <a:cs typeface="Times New Roman"/>
                <a:sym typeface="Times New Roman"/>
              </a:rPr>
              <a:t> wife. this truth is so well fixed in the minds of the surrounding families, that he is considered the </a:t>
            </a:r>
            <a:r>
              <a:rPr b="1" lang="en-US" sz="1750">
                <a:solidFill>
                  <a:srgbClr val="FF0000"/>
                </a:solidFill>
                <a:latin typeface="Times New Roman"/>
                <a:ea typeface="Times New Roman"/>
                <a:cs typeface="Times New Roman"/>
                <a:sym typeface="Times New Roman"/>
              </a:rPr>
              <a:t>rightfulproperty</a:t>
            </a:r>
            <a:r>
              <a:rPr lang="en-US" sz="1750">
                <a:latin typeface="Times New Roman"/>
                <a:ea typeface="Times New Roman"/>
                <a:cs typeface="Times New Roman"/>
                <a:sym typeface="Times New Roman"/>
              </a:rPr>
              <a:t> of some one </a:t>
            </a:r>
            <a:r>
              <a:rPr b="1" lang="en-US" sz="1750">
                <a:solidFill>
                  <a:srgbClr val="FF0000"/>
                </a:solidFill>
                <a:latin typeface="Times New Roman"/>
                <a:ea typeface="Times New Roman"/>
                <a:cs typeface="Times New Roman"/>
                <a:sym typeface="Times New Roman"/>
              </a:rPr>
              <a:t>orother</a:t>
            </a:r>
            <a:r>
              <a:rPr lang="en-US" sz="1750">
                <a:latin typeface="Times New Roman"/>
                <a:ea typeface="Times New Roman"/>
                <a:cs typeface="Times New Roman"/>
                <a:sym typeface="Times New Roman"/>
              </a:rPr>
              <a:t> of their daughters. "my dear, my dear, do you not want to know who has taken it?” cried his wife impatiently.’</a:t>
            </a:r>
            <a:endParaRPr sz="1750">
              <a:latin typeface="Times New Roman"/>
              <a:ea typeface="Times New Roman"/>
              <a:cs typeface="Times New Roman"/>
              <a:sym typeface="Times New Roman"/>
            </a:endParaRPr>
          </a:p>
        </p:txBody>
      </p:sp>
      <p:sp>
        <p:nvSpPr>
          <p:cNvPr id="234" name="Google Shape;234;g2402ea87885_1_63"/>
          <p:cNvSpPr txBox="1"/>
          <p:nvPr/>
        </p:nvSpPr>
        <p:spPr>
          <a:xfrm>
            <a:off x="7251525" y="3908075"/>
            <a:ext cx="4125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900">
                <a:latin typeface="Times New Roman"/>
                <a:ea typeface="Times New Roman"/>
                <a:cs typeface="Times New Roman"/>
                <a:sym typeface="Times New Roman"/>
              </a:rPr>
              <a:t>T5</a:t>
            </a:r>
            <a:endParaRPr b="1" sz="1900">
              <a:latin typeface="Times New Roman"/>
              <a:ea typeface="Times New Roman"/>
              <a:cs typeface="Times New Roman"/>
              <a:sym typeface="Times New Roman"/>
            </a:endParaRPr>
          </a:p>
        </p:txBody>
      </p:sp>
      <p:sp>
        <p:nvSpPr>
          <p:cNvPr id="235" name="Google Shape;235;g2402ea87885_1_63"/>
          <p:cNvSpPr txBox="1"/>
          <p:nvPr/>
        </p:nvSpPr>
        <p:spPr>
          <a:xfrm>
            <a:off x="6993075" y="6385175"/>
            <a:ext cx="6057600" cy="848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US">
                <a:latin typeface="Times New Roman"/>
                <a:ea typeface="Times New Roman"/>
                <a:cs typeface="Times New Roman"/>
                <a:sym typeface="Times New Roman"/>
              </a:rPr>
              <a:t>https://www.gutenberg.org/files/1342/old/pandp12p.pdf</a:t>
            </a:r>
            <a:endParaRPr u="sng">
              <a:solidFill>
                <a:schemeClr val="hlink"/>
              </a:solidFill>
              <a:latin typeface="Times New Roman"/>
              <a:ea typeface="Times New Roman"/>
              <a:cs typeface="Times New Roman"/>
              <a:sym typeface="Times New Roman"/>
            </a:endParaRPr>
          </a:p>
          <a:p>
            <a:pPr indent="0" lvl="0" marL="0" rtl="0" algn="l">
              <a:spcBef>
                <a:spcPts val="1200"/>
              </a:spcBef>
              <a:spcAft>
                <a:spcPts val="0"/>
              </a:spcAft>
              <a:buNone/>
            </a:pPr>
            <a:r>
              <a:t/>
            </a:r>
            <a:endParaRPr sz="17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2402ea87885_1_7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Select Model - Qualitative Evaluation</a:t>
            </a:r>
            <a:endParaRPr b="1">
              <a:latin typeface="Times New Roman"/>
              <a:ea typeface="Times New Roman"/>
              <a:cs typeface="Times New Roman"/>
              <a:sym typeface="Times New Roman"/>
            </a:endParaRPr>
          </a:p>
        </p:txBody>
      </p:sp>
      <p:cxnSp>
        <p:nvCxnSpPr>
          <p:cNvPr id="242" name="Google Shape;242;g2402ea87885_1_78"/>
          <p:cNvCxnSpPr/>
          <p:nvPr/>
        </p:nvCxnSpPr>
        <p:spPr>
          <a:xfrm>
            <a:off x="838200" y="1423447"/>
            <a:ext cx="3846900" cy="0"/>
          </a:xfrm>
          <a:prstGeom prst="straightConnector1">
            <a:avLst/>
          </a:prstGeom>
          <a:noFill/>
          <a:ln cap="flat" cmpd="sng" w="38100">
            <a:solidFill>
              <a:schemeClr val="accent2"/>
            </a:solidFill>
            <a:prstDash val="solid"/>
            <a:miter lim="800000"/>
            <a:headEnd len="sm" w="sm" type="none"/>
            <a:tailEnd len="sm" w="sm" type="none"/>
          </a:ln>
        </p:spPr>
      </p:cxnSp>
      <p:sp>
        <p:nvSpPr>
          <p:cNvPr id="243" name="Google Shape;243;g2402ea87885_1_78"/>
          <p:cNvSpPr txBox="1"/>
          <p:nvPr>
            <p:ph idx="1" type="body"/>
          </p:nvPr>
        </p:nvSpPr>
        <p:spPr>
          <a:xfrm>
            <a:off x="838200" y="1951150"/>
            <a:ext cx="4642800" cy="4815900"/>
          </a:xfrm>
          <a:prstGeom prst="rect">
            <a:avLst/>
          </a:prstGeom>
          <a:noFill/>
          <a:ln cap="flat" cmpd="sng" w="38100">
            <a:solidFill>
              <a:srgbClr val="0B5394"/>
            </a:solidFill>
            <a:prstDash val="solid"/>
            <a:round/>
            <a:headEnd len="sm" w="sm" type="none"/>
            <a:tailEnd len="sm" w="sm" type="none"/>
          </a:ln>
        </p:spPr>
        <p:txBody>
          <a:bodyPr anchorCtr="0" anchor="t" bIns="45700" lIns="91425" spcFirstLastPara="1" rIns="91425" wrap="square" tIns="45700">
            <a:noAutofit/>
          </a:bodyPr>
          <a:lstStyle/>
          <a:p>
            <a:pPr indent="0" lvl="0" marL="0" rtl="0" algn="l">
              <a:lnSpc>
                <a:spcPct val="95000"/>
              </a:lnSpc>
              <a:spcBef>
                <a:spcPts val="0"/>
              </a:spcBef>
              <a:spcAft>
                <a:spcPts val="0"/>
              </a:spcAft>
              <a:buClr>
                <a:schemeClr val="dk1"/>
              </a:buClr>
              <a:buSzPts val="1100"/>
              <a:buFont typeface="Arial"/>
              <a:buNone/>
            </a:pPr>
            <a:r>
              <a:rPr lang="en-US" sz="1150">
                <a:latin typeface="Times New Roman"/>
                <a:ea typeface="Times New Roman"/>
                <a:cs typeface="Times New Roman"/>
                <a:sym typeface="Times New Roman"/>
              </a:rPr>
              <a:t>The British public is refusing to let typical bank holiday weather spoil its Coronation plans and is gearing up for street parties and family celebrations.</a:t>
            </a:r>
            <a:endParaRPr sz="1150">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1100"/>
              <a:buFont typeface="Arial"/>
              <a:buNone/>
            </a:pPr>
            <a:r>
              <a:rPr lang="en-US" sz="1150">
                <a:latin typeface="Times New Roman"/>
                <a:ea typeface="Times New Roman"/>
                <a:cs typeface="Times New Roman"/>
                <a:sym typeface="Times New Roman"/>
              </a:rPr>
              <a:t>Around £200m will be spent on food and drink this weekend, according to the Centre for Retail Research (CRR).</a:t>
            </a:r>
            <a:endParaRPr sz="1150">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1100"/>
              <a:buFont typeface="Arial"/>
              <a:buNone/>
            </a:pPr>
            <a:r>
              <a:rPr lang="en-US" sz="1150">
                <a:latin typeface="Times New Roman"/>
                <a:ea typeface="Times New Roman"/>
                <a:cs typeface="Times New Roman"/>
                <a:sym typeface="Times New Roman"/>
              </a:rPr>
              <a:t>Supermarket chain Lidl said it had sold enough bunting to line the Coronation procession route 75 times over.</a:t>
            </a:r>
            <a:endParaRPr sz="1150">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1100"/>
              <a:buFont typeface="Arial"/>
              <a:buNone/>
            </a:pPr>
            <a:r>
              <a:rPr lang="en-US" sz="1150">
                <a:latin typeface="Times New Roman"/>
                <a:ea typeface="Times New Roman"/>
                <a:cs typeface="Times New Roman"/>
                <a:sym typeface="Times New Roman"/>
              </a:rPr>
              <a:t>Party products and traditional British fayre are in high demand and brands are offering royal-themed ranges.</a:t>
            </a:r>
            <a:endParaRPr sz="1150">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1100"/>
              <a:buFont typeface="Arial"/>
              <a:buNone/>
            </a:pPr>
            <a:r>
              <a:rPr lang="en-US" sz="1150">
                <a:latin typeface="Times New Roman"/>
                <a:ea typeface="Times New Roman"/>
                <a:cs typeface="Times New Roman"/>
                <a:sym typeface="Times New Roman"/>
              </a:rPr>
              <a:t>Overall the CRR expects consumers to add more than £1.4bn to the UK economy over the long weekend.</a:t>
            </a:r>
            <a:endParaRPr sz="1150">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1100"/>
              <a:buFont typeface="Arial"/>
              <a:buNone/>
            </a:pPr>
            <a:r>
              <a:rPr lang="en-US" sz="1150">
                <a:latin typeface="Times New Roman"/>
                <a:ea typeface="Times New Roman"/>
                <a:cs typeface="Times New Roman"/>
                <a:sym typeface="Times New Roman"/>
              </a:rPr>
              <a:t>Tesco said it was on track to sell 675,000 pork pies and 300,000 pots of clotted cream.</a:t>
            </a:r>
            <a:endParaRPr sz="1150">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1100"/>
              <a:buFont typeface="Arial"/>
              <a:buNone/>
            </a:pPr>
            <a:r>
              <a:rPr lang="en-US" sz="1150">
                <a:latin typeface="Times New Roman"/>
                <a:ea typeface="Times New Roman"/>
                <a:cs typeface="Times New Roman"/>
                <a:sym typeface="Times New Roman"/>
              </a:rPr>
              <a:t>(...omitted due to lack of space...)</a:t>
            </a:r>
            <a:endParaRPr sz="1150">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1100"/>
              <a:buFont typeface="Arial"/>
              <a:buNone/>
            </a:pPr>
            <a:r>
              <a:rPr lang="en-US" sz="1150">
                <a:latin typeface="Times New Roman"/>
                <a:ea typeface="Times New Roman"/>
                <a:cs typeface="Times New Roman"/>
                <a:sym typeface="Times New Roman"/>
              </a:rPr>
              <a:t>Dozens of products from pork pies and golden syrup to gin and elderflower cordial have gone purple and gold or tweaked their branding to feature Buckingham Palace, crowns and bunting. Ikea is offering a coronation chicken flavour sauce on its famous meatballs.</a:t>
            </a:r>
            <a:endParaRPr sz="1150">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1100"/>
              <a:buFont typeface="Arial"/>
              <a:buNone/>
            </a:pPr>
            <a:r>
              <a:rPr lang="en-US" sz="1150">
                <a:latin typeface="Times New Roman"/>
                <a:ea typeface="Times New Roman"/>
                <a:cs typeface="Times New Roman"/>
                <a:sym typeface="Times New Roman"/>
              </a:rPr>
              <a:t>Tesco's Maheen Piracha said shoppers were in a mood to celebrate: "Judging by early sales, King Charles' Coronation is set to spark a feel-good factor with plenty of street and house parties."</a:t>
            </a:r>
            <a:endParaRPr sz="1150">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1100"/>
              <a:buFont typeface="Arial"/>
              <a:buNone/>
            </a:pPr>
            <a:r>
              <a:t/>
            </a:r>
            <a:endParaRPr sz="1150">
              <a:latin typeface="Times New Roman"/>
              <a:ea typeface="Times New Roman"/>
              <a:cs typeface="Times New Roman"/>
              <a:sym typeface="Times New Roman"/>
            </a:endParaRPr>
          </a:p>
          <a:p>
            <a:pPr indent="0" lvl="0" marL="0" rtl="0" algn="l">
              <a:lnSpc>
                <a:spcPct val="95000"/>
              </a:lnSpc>
              <a:spcBef>
                <a:spcPts val="1200"/>
              </a:spcBef>
              <a:spcAft>
                <a:spcPts val="1200"/>
              </a:spcAft>
              <a:buSzPts val="275"/>
              <a:buNone/>
            </a:pPr>
            <a:r>
              <a:t/>
            </a:r>
            <a:endParaRPr sz="1150">
              <a:latin typeface="Times New Roman"/>
              <a:ea typeface="Times New Roman"/>
              <a:cs typeface="Times New Roman"/>
              <a:sym typeface="Times New Roman"/>
            </a:endParaRPr>
          </a:p>
        </p:txBody>
      </p:sp>
      <p:sp>
        <p:nvSpPr>
          <p:cNvPr id="244" name="Google Shape;244;g2402ea87885_1_78"/>
          <p:cNvSpPr txBox="1"/>
          <p:nvPr/>
        </p:nvSpPr>
        <p:spPr>
          <a:xfrm>
            <a:off x="1096650" y="1474800"/>
            <a:ext cx="4125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900">
                <a:latin typeface="Times New Roman"/>
                <a:ea typeface="Times New Roman"/>
                <a:cs typeface="Times New Roman"/>
                <a:sym typeface="Times New Roman"/>
              </a:rPr>
              <a:t>Original Text</a:t>
            </a:r>
            <a:r>
              <a:rPr lang="en-US" sz="1900">
                <a:latin typeface="Times New Roman"/>
                <a:ea typeface="Times New Roman"/>
                <a:cs typeface="Times New Roman"/>
                <a:sym typeface="Times New Roman"/>
              </a:rPr>
              <a:t>(Part of BBC article)</a:t>
            </a:r>
            <a:endParaRPr sz="1900">
              <a:latin typeface="Times New Roman"/>
              <a:ea typeface="Times New Roman"/>
              <a:cs typeface="Times New Roman"/>
              <a:sym typeface="Times New Roman"/>
            </a:endParaRPr>
          </a:p>
        </p:txBody>
      </p:sp>
      <p:sp>
        <p:nvSpPr>
          <p:cNvPr id="245" name="Google Shape;245;g2402ea87885_1_78"/>
          <p:cNvSpPr txBox="1"/>
          <p:nvPr>
            <p:ph idx="1" type="body"/>
          </p:nvPr>
        </p:nvSpPr>
        <p:spPr>
          <a:xfrm>
            <a:off x="6993075" y="1951800"/>
            <a:ext cx="4642800" cy="2000100"/>
          </a:xfrm>
          <a:prstGeom prst="rect">
            <a:avLst/>
          </a:prstGeom>
          <a:noFill/>
          <a:ln cap="flat" cmpd="sng" w="38100">
            <a:solidFill>
              <a:schemeClr val="accent2"/>
            </a:solidFill>
            <a:prstDash val="solid"/>
            <a:round/>
            <a:headEnd len="sm" w="sm" type="none"/>
            <a:tailEnd len="sm" w="sm" type="none"/>
          </a:ln>
        </p:spPr>
        <p:txBody>
          <a:bodyPr anchorCtr="0" anchor="t" bIns="45700" lIns="91425" spcFirstLastPara="1" rIns="91425" wrap="square" tIns="45700">
            <a:noAutofit/>
          </a:bodyPr>
          <a:lstStyle/>
          <a:p>
            <a:pPr indent="0" lvl="0" marL="0" rtl="0" algn="l">
              <a:lnSpc>
                <a:spcPct val="95000"/>
              </a:lnSpc>
              <a:spcBef>
                <a:spcPts val="0"/>
              </a:spcBef>
              <a:spcAft>
                <a:spcPts val="1200"/>
              </a:spcAft>
              <a:buSzPts val="275"/>
              <a:buNone/>
            </a:pPr>
            <a:r>
              <a:rPr lang="en-US" sz="1775">
                <a:latin typeface="Times New Roman"/>
                <a:ea typeface="Times New Roman"/>
                <a:cs typeface="Times New Roman"/>
                <a:sym typeface="Times New Roman"/>
              </a:rPr>
              <a:t>'Supermarket chain Lidl said it had sold enough bunting to line the Coronation procession route 75 times over. Tesco said it was on track to sell 675,000 pork pies and 300,000 pots of clotted cream. Around £200m will be spent on food and drink this weekend, according to Centre for Retail Research.’</a:t>
            </a:r>
            <a:endParaRPr sz="1775">
              <a:latin typeface="Times New Roman"/>
              <a:ea typeface="Times New Roman"/>
              <a:cs typeface="Times New Roman"/>
              <a:sym typeface="Times New Roman"/>
            </a:endParaRPr>
          </a:p>
        </p:txBody>
      </p:sp>
      <p:sp>
        <p:nvSpPr>
          <p:cNvPr id="246" name="Google Shape;246;g2402ea87885_1_78"/>
          <p:cNvSpPr txBox="1"/>
          <p:nvPr/>
        </p:nvSpPr>
        <p:spPr>
          <a:xfrm>
            <a:off x="7251525" y="1474800"/>
            <a:ext cx="4125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900">
                <a:latin typeface="Times New Roman"/>
                <a:ea typeface="Times New Roman"/>
                <a:cs typeface="Times New Roman"/>
                <a:sym typeface="Times New Roman"/>
              </a:rPr>
              <a:t>Bart</a:t>
            </a:r>
            <a:endParaRPr b="1" sz="1900">
              <a:latin typeface="Times New Roman"/>
              <a:ea typeface="Times New Roman"/>
              <a:cs typeface="Times New Roman"/>
              <a:sym typeface="Times New Roman"/>
            </a:endParaRPr>
          </a:p>
        </p:txBody>
      </p:sp>
      <p:sp>
        <p:nvSpPr>
          <p:cNvPr id="247" name="Google Shape;247;g2402ea87885_1_78"/>
          <p:cNvSpPr txBox="1"/>
          <p:nvPr>
            <p:ph idx="1" type="body"/>
          </p:nvPr>
        </p:nvSpPr>
        <p:spPr>
          <a:xfrm>
            <a:off x="6993075" y="4385075"/>
            <a:ext cx="4642800" cy="2000100"/>
          </a:xfrm>
          <a:prstGeom prst="rect">
            <a:avLst/>
          </a:prstGeom>
          <a:noFill/>
          <a:ln cap="flat" cmpd="sng" w="38100">
            <a:solidFill>
              <a:schemeClr val="accent2"/>
            </a:solidFill>
            <a:prstDash val="solid"/>
            <a:round/>
            <a:headEnd len="sm" w="sm" type="none"/>
            <a:tailEnd len="sm" w="sm" type="none"/>
          </a:ln>
        </p:spPr>
        <p:txBody>
          <a:bodyPr anchorCtr="0" anchor="t" bIns="45700" lIns="91425" spcFirstLastPara="1" rIns="91425" wrap="square" tIns="45700">
            <a:noAutofit/>
          </a:bodyPr>
          <a:lstStyle/>
          <a:p>
            <a:pPr indent="0" lvl="0" marL="0" rtl="0" algn="l">
              <a:lnSpc>
                <a:spcPct val="95000"/>
              </a:lnSpc>
              <a:spcBef>
                <a:spcPts val="0"/>
              </a:spcBef>
              <a:spcAft>
                <a:spcPts val="1200"/>
              </a:spcAft>
              <a:buSzPts val="275"/>
              <a:buNone/>
            </a:pPr>
            <a:r>
              <a:rPr lang="en-US" sz="1750">
                <a:latin typeface="Times New Roman"/>
                <a:ea typeface="Times New Roman"/>
                <a:cs typeface="Times New Roman"/>
                <a:sym typeface="Times New Roman"/>
              </a:rPr>
              <a:t>'around £200m will be spent on food and drink this weekend, according to the centre for retail research. supermarket chain Lidl said it had sold enough bunting to line the Coronation procession route 75 times over. Tesco said it was on track to sell 675,000 pork pies and 300,000 pots of clotted cream.’</a:t>
            </a:r>
            <a:endParaRPr sz="1750">
              <a:latin typeface="Times New Roman"/>
              <a:ea typeface="Times New Roman"/>
              <a:cs typeface="Times New Roman"/>
              <a:sym typeface="Times New Roman"/>
            </a:endParaRPr>
          </a:p>
        </p:txBody>
      </p:sp>
      <p:sp>
        <p:nvSpPr>
          <p:cNvPr id="248" name="Google Shape;248;g2402ea87885_1_78"/>
          <p:cNvSpPr txBox="1"/>
          <p:nvPr/>
        </p:nvSpPr>
        <p:spPr>
          <a:xfrm>
            <a:off x="7251525" y="3908075"/>
            <a:ext cx="4125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900">
                <a:latin typeface="Times New Roman"/>
                <a:ea typeface="Times New Roman"/>
                <a:cs typeface="Times New Roman"/>
                <a:sym typeface="Times New Roman"/>
              </a:rPr>
              <a:t>T5</a:t>
            </a:r>
            <a:endParaRPr b="1" sz="1900">
              <a:latin typeface="Times New Roman"/>
              <a:ea typeface="Times New Roman"/>
              <a:cs typeface="Times New Roman"/>
              <a:sym typeface="Times New Roman"/>
            </a:endParaRPr>
          </a:p>
        </p:txBody>
      </p:sp>
      <p:sp>
        <p:nvSpPr>
          <p:cNvPr id="249" name="Google Shape;249;g2402ea87885_1_78"/>
          <p:cNvSpPr txBox="1"/>
          <p:nvPr/>
        </p:nvSpPr>
        <p:spPr>
          <a:xfrm>
            <a:off x="6993075" y="6339475"/>
            <a:ext cx="4642800" cy="80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a:latin typeface="Times New Roman"/>
                <a:ea typeface="Times New Roman"/>
                <a:cs typeface="Times New Roman"/>
                <a:sym typeface="Times New Roman"/>
              </a:rPr>
              <a:t>https://www.bbc.com/news/business-65494210</a:t>
            </a:r>
            <a:endParaRPr u="sng">
              <a:solidFill>
                <a:schemeClr val="hlink"/>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t/>
            </a:r>
            <a:endParaRPr u="sng">
              <a:solidFill>
                <a:schemeClr val="hlink"/>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2402ea87885_1_10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Select Model - </a:t>
            </a:r>
            <a:r>
              <a:rPr lang="en-US" sz="4000">
                <a:latin typeface="Times New Roman"/>
                <a:ea typeface="Times New Roman"/>
                <a:cs typeface="Times New Roman"/>
                <a:sym typeface="Times New Roman"/>
              </a:rPr>
              <a:t>Qualitative Evaluation Analysis</a:t>
            </a:r>
            <a:endParaRPr b="1" sz="4000">
              <a:latin typeface="Times New Roman"/>
              <a:ea typeface="Times New Roman"/>
              <a:cs typeface="Times New Roman"/>
              <a:sym typeface="Times New Roman"/>
            </a:endParaRPr>
          </a:p>
        </p:txBody>
      </p:sp>
      <p:cxnSp>
        <p:nvCxnSpPr>
          <p:cNvPr id="256" name="Google Shape;256;g2402ea87885_1_107"/>
          <p:cNvCxnSpPr/>
          <p:nvPr/>
        </p:nvCxnSpPr>
        <p:spPr>
          <a:xfrm>
            <a:off x="838200" y="1423447"/>
            <a:ext cx="3846900" cy="0"/>
          </a:xfrm>
          <a:prstGeom prst="straightConnector1">
            <a:avLst/>
          </a:prstGeom>
          <a:noFill/>
          <a:ln cap="flat" cmpd="sng" w="38100">
            <a:solidFill>
              <a:schemeClr val="accent2"/>
            </a:solidFill>
            <a:prstDash val="solid"/>
            <a:miter lim="800000"/>
            <a:headEnd len="sm" w="sm" type="none"/>
            <a:tailEnd len="sm" w="sm" type="none"/>
          </a:ln>
        </p:spPr>
      </p:cxnSp>
      <p:sp>
        <p:nvSpPr>
          <p:cNvPr id="257" name="Google Shape;257;g2402ea87885_1_107"/>
          <p:cNvSpPr txBox="1"/>
          <p:nvPr>
            <p:ph idx="1" type="body"/>
          </p:nvPr>
        </p:nvSpPr>
        <p:spPr>
          <a:xfrm>
            <a:off x="838200" y="1825625"/>
            <a:ext cx="10319400" cy="4667400"/>
          </a:xfrm>
          <a:prstGeom prst="rect">
            <a:avLst/>
          </a:prstGeom>
          <a:noFill/>
          <a:ln>
            <a:noFill/>
          </a:ln>
        </p:spPr>
        <p:txBody>
          <a:bodyPr anchorCtr="0" anchor="t" bIns="45700" lIns="91425" spcFirstLastPara="1" rIns="91425" wrap="square" tIns="45700">
            <a:normAutofit fontScale="92500"/>
          </a:bodyPr>
          <a:lstStyle/>
          <a:p>
            <a:pPr indent="-387191" lvl="0" marL="457200" rtl="0" algn="l">
              <a:lnSpc>
                <a:spcPct val="115000"/>
              </a:lnSpc>
              <a:spcBef>
                <a:spcPts val="0"/>
              </a:spcBef>
              <a:spcAft>
                <a:spcPts val="0"/>
              </a:spcAft>
              <a:buSzPct val="100000"/>
              <a:buFont typeface="Times New Roman"/>
              <a:buChar char="•"/>
            </a:pPr>
            <a:r>
              <a:rPr b="1" lang="en-US" sz="2700">
                <a:latin typeface="Times New Roman"/>
                <a:ea typeface="Times New Roman"/>
                <a:cs typeface="Times New Roman"/>
                <a:sym typeface="Times New Roman"/>
              </a:rPr>
              <a:t>No wrong information was included in both cases</a:t>
            </a:r>
            <a:endParaRPr b="1" sz="2700">
              <a:latin typeface="Times New Roman"/>
              <a:ea typeface="Times New Roman"/>
              <a:cs typeface="Times New Roman"/>
              <a:sym typeface="Times New Roman"/>
            </a:endParaRPr>
          </a:p>
          <a:p>
            <a:pPr indent="-387191" lvl="0" marL="457200" rtl="0" algn="l">
              <a:lnSpc>
                <a:spcPct val="115000"/>
              </a:lnSpc>
              <a:spcBef>
                <a:spcPts val="0"/>
              </a:spcBef>
              <a:spcAft>
                <a:spcPts val="0"/>
              </a:spcAft>
              <a:buSzPct val="100000"/>
              <a:buFont typeface="Times New Roman"/>
              <a:buChar char="•"/>
            </a:pPr>
            <a:r>
              <a:rPr b="1" lang="en-US" sz="2700">
                <a:latin typeface="Times New Roman"/>
                <a:ea typeface="Times New Roman"/>
                <a:cs typeface="Times New Roman"/>
                <a:sym typeface="Times New Roman"/>
              </a:rPr>
              <a:t>Better results when input text is an article than when it is a novel(story)</a:t>
            </a:r>
            <a:endParaRPr b="1" sz="2700">
              <a:latin typeface="Times New Roman"/>
              <a:ea typeface="Times New Roman"/>
              <a:cs typeface="Times New Roman"/>
              <a:sym typeface="Times New Roman"/>
            </a:endParaRPr>
          </a:p>
          <a:p>
            <a:pPr indent="-387191" lvl="1" marL="914400" rtl="0" algn="l">
              <a:lnSpc>
                <a:spcPct val="115000"/>
              </a:lnSpc>
              <a:spcBef>
                <a:spcPts val="0"/>
              </a:spcBef>
              <a:spcAft>
                <a:spcPts val="0"/>
              </a:spcAft>
              <a:buSzPct val="100000"/>
              <a:buFont typeface="Times New Roman"/>
              <a:buChar char="•"/>
            </a:pPr>
            <a:r>
              <a:rPr lang="en-US" sz="2700">
                <a:latin typeface="Times New Roman"/>
                <a:ea typeface="Times New Roman"/>
                <a:cs typeface="Times New Roman"/>
                <a:sym typeface="Times New Roman"/>
              </a:rPr>
              <a:t>Less grammatical errors</a:t>
            </a:r>
            <a:endParaRPr sz="2700">
              <a:latin typeface="Times New Roman"/>
              <a:ea typeface="Times New Roman"/>
              <a:cs typeface="Times New Roman"/>
              <a:sym typeface="Times New Roman"/>
            </a:endParaRPr>
          </a:p>
          <a:p>
            <a:pPr indent="-387191" lvl="1" marL="914400" rtl="0" algn="l">
              <a:lnSpc>
                <a:spcPct val="115000"/>
              </a:lnSpc>
              <a:spcBef>
                <a:spcPts val="0"/>
              </a:spcBef>
              <a:spcAft>
                <a:spcPts val="0"/>
              </a:spcAft>
              <a:buSzPct val="100000"/>
              <a:buFont typeface="Times New Roman"/>
              <a:buChar char="•"/>
            </a:pPr>
            <a:r>
              <a:rPr lang="en-US" sz="2700">
                <a:latin typeface="Times New Roman"/>
                <a:ea typeface="Times New Roman"/>
                <a:cs typeface="Times New Roman"/>
                <a:sym typeface="Times New Roman"/>
              </a:rPr>
              <a:t>More information related to the central theme included in output text</a:t>
            </a:r>
            <a:endParaRPr sz="2700">
              <a:latin typeface="Times New Roman"/>
              <a:ea typeface="Times New Roman"/>
              <a:cs typeface="Times New Roman"/>
              <a:sym typeface="Times New Roman"/>
            </a:endParaRPr>
          </a:p>
          <a:p>
            <a:pPr indent="-387191" lvl="0" marL="457200" rtl="0" algn="l">
              <a:lnSpc>
                <a:spcPct val="115000"/>
              </a:lnSpc>
              <a:spcBef>
                <a:spcPts val="0"/>
              </a:spcBef>
              <a:spcAft>
                <a:spcPts val="0"/>
              </a:spcAft>
              <a:buSzPct val="100000"/>
              <a:buFont typeface="Times New Roman"/>
              <a:buChar char="•"/>
            </a:pPr>
            <a:r>
              <a:rPr b="1" lang="en-US" sz="2700">
                <a:latin typeface="Times New Roman"/>
                <a:ea typeface="Times New Roman"/>
                <a:cs typeface="Times New Roman"/>
                <a:sym typeface="Times New Roman"/>
              </a:rPr>
              <a:t>The current models seem to have trouble with summarizing dialog.</a:t>
            </a:r>
            <a:endParaRPr b="1" sz="2700">
              <a:latin typeface="Times New Roman"/>
              <a:ea typeface="Times New Roman"/>
              <a:cs typeface="Times New Roman"/>
              <a:sym typeface="Times New Roman"/>
            </a:endParaRPr>
          </a:p>
          <a:p>
            <a:pPr indent="-387191" lvl="1" marL="914400" rtl="0" algn="l">
              <a:lnSpc>
                <a:spcPct val="115000"/>
              </a:lnSpc>
              <a:spcBef>
                <a:spcPts val="0"/>
              </a:spcBef>
              <a:spcAft>
                <a:spcPts val="0"/>
              </a:spcAft>
              <a:buSzPct val="100000"/>
              <a:buFont typeface="Times New Roman"/>
              <a:buChar char="•"/>
            </a:pPr>
            <a:r>
              <a:rPr lang="en-US" sz="2700">
                <a:latin typeface="Times New Roman"/>
                <a:ea typeface="Times New Roman"/>
                <a:cs typeface="Times New Roman"/>
                <a:sym typeface="Times New Roman"/>
              </a:rPr>
              <a:t>In the novel summarization, there was no paraphrasing of dialog. They were brought to the output text without changes</a:t>
            </a:r>
            <a:endParaRPr sz="2700">
              <a:latin typeface="Times New Roman"/>
              <a:ea typeface="Times New Roman"/>
              <a:cs typeface="Times New Roman"/>
              <a:sym typeface="Times New Roman"/>
            </a:endParaRPr>
          </a:p>
          <a:p>
            <a:pPr indent="-387191" lvl="1" marL="914400" rtl="0" algn="l">
              <a:lnSpc>
                <a:spcPct val="115000"/>
              </a:lnSpc>
              <a:spcBef>
                <a:spcPts val="0"/>
              </a:spcBef>
              <a:spcAft>
                <a:spcPts val="0"/>
              </a:spcAft>
              <a:buSzPct val="100000"/>
              <a:buFont typeface="Times New Roman"/>
              <a:buChar char="•"/>
            </a:pPr>
            <a:r>
              <a:rPr lang="en-US" sz="2700">
                <a:latin typeface="Times New Roman"/>
                <a:ea typeface="Times New Roman"/>
                <a:cs typeface="Times New Roman"/>
                <a:sym typeface="Times New Roman"/>
              </a:rPr>
              <a:t>In the article summarization, while there was little dialog, the output text did not include information from it.</a:t>
            </a:r>
            <a:endParaRPr sz="27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g2402ea87885_1_11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Immediate Future Plan</a:t>
            </a:r>
            <a:endParaRPr b="1">
              <a:latin typeface="Times New Roman"/>
              <a:ea typeface="Times New Roman"/>
              <a:cs typeface="Times New Roman"/>
              <a:sym typeface="Times New Roman"/>
            </a:endParaRPr>
          </a:p>
        </p:txBody>
      </p:sp>
      <p:cxnSp>
        <p:nvCxnSpPr>
          <p:cNvPr id="264" name="Google Shape;264;g2402ea87885_1_114"/>
          <p:cNvCxnSpPr/>
          <p:nvPr/>
        </p:nvCxnSpPr>
        <p:spPr>
          <a:xfrm>
            <a:off x="838200" y="1423447"/>
            <a:ext cx="3846900" cy="0"/>
          </a:xfrm>
          <a:prstGeom prst="straightConnector1">
            <a:avLst/>
          </a:prstGeom>
          <a:noFill/>
          <a:ln cap="flat" cmpd="sng" w="38100">
            <a:solidFill>
              <a:schemeClr val="accent2"/>
            </a:solidFill>
            <a:prstDash val="solid"/>
            <a:miter lim="800000"/>
            <a:headEnd len="sm" w="sm" type="none"/>
            <a:tailEnd len="sm" w="sm" type="none"/>
          </a:ln>
        </p:spPr>
      </p:cxnSp>
      <p:sp>
        <p:nvSpPr>
          <p:cNvPr id="265" name="Google Shape;265;g2402ea87885_1_114"/>
          <p:cNvSpPr txBox="1"/>
          <p:nvPr>
            <p:ph idx="1" type="body"/>
          </p:nvPr>
        </p:nvSpPr>
        <p:spPr>
          <a:xfrm>
            <a:off x="838200" y="1825625"/>
            <a:ext cx="10319400" cy="4667400"/>
          </a:xfrm>
          <a:prstGeom prst="rect">
            <a:avLst/>
          </a:prstGeom>
          <a:noFill/>
          <a:ln>
            <a:noFill/>
          </a:ln>
        </p:spPr>
        <p:txBody>
          <a:bodyPr anchorCtr="0" anchor="t" bIns="45700" lIns="91425" spcFirstLastPara="1" rIns="91425" wrap="square" tIns="45700">
            <a:normAutofit/>
          </a:bodyPr>
          <a:lstStyle/>
          <a:p>
            <a:pPr indent="-400050" lvl="0" marL="4572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Fine-tuning</a:t>
            </a:r>
            <a:endParaRPr b="1" sz="2700">
              <a:latin typeface="Times New Roman"/>
              <a:ea typeface="Times New Roman"/>
              <a:cs typeface="Times New Roman"/>
              <a:sym typeface="Times New Roman"/>
            </a:endParaRPr>
          </a:p>
          <a:p>
            <a:pPr indent="-400050" lvl="1" marL="9144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Datasets: </a:t>
            </a:r>
            <a:r>
              <a:rPr lang="en-US" sz="2700">
                <a:latin typeface="Times New Roman"/>
                <a:ea typeface="Times New Roman"/>
                <a:cs typeface="Times New Roman"/>
                <a:sym typeface="Times New Roman"/>
              </a:rPr>
              <a:t>SAMSum Corpus, BookSum </a:t>
            </a:r>
            <a:endParaRPr sz="2700">
              <a:latin typeface="Times New Roman"/>
              <a:ea typeface="Times New Roman"/>
              <a:cs typeface="Times New Roman"/>
              <a:sym typeface="Times New Roman"/>
            </a:endParaRPr>
          </a:p>
          <a:p>
            <a:pPr indent="-400050" lvl="1" marL="9144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SAMSum Corpus</a:t>
            </a:r>
            <a:endParaRPr b="1" sz="2700">
              <a:latin typeface="Times New Roman"/>
              <a:ea typeface="Times New Roman"/>
              <a:cs typeface="Times New Roman"/>
              <a:sym typeface="Times New Roman"/>
            </a:endParaRPr>
          </a:p>
          <a:p>
            <a:pPr indent="-400050" lvl="2" marL="1371600" rtl="0" algn="l">
              <a:lnSpc>
                <a:spcPct val="115000"/>
              </a:lnSpc>
              <a:spcBef>
                <a:spcPts val="0"/>
              </a:spcBef>
              <a:spcAft>
                <a:spcPts val="0"/>
              </a:spcAft>
              <a:buSzPts val="2700"/>
              <a:buFont typeface="Times New Roman"/>
              <a:buChar char="•"/>
            </a:pPr>
            <a:r>
              <a:rPr lang="en-US" sz="2700">
                <a:latin typeface="Times New Roman"/>
                <a:ea typeface="Times New Roman"/>
                <a:cs typeface="Times New Roman"/>
                <a:sym typeface="Times New Roman"/>
              </a:rPr>
              <a:t>Dataset with abstractive dialog summaries[1]</a:t>
            </a:r>
            <a:endParaRPr sz="2700">
              <a:latin typeface="Times New Roman"/>
              <a:ea typeface="Times New Roman"/>
              <a:cs typeface="Times New Roman"/>
              <a:sym typeface="Times New Roman"/>
            </a:endParaRPr>
          </a:p>
          <a:p>
            <a:pPr indent="-400050" lvl="2" marL="1371600" rtl="0" algn="l">
              <a:lnSpc>
                <a:spcPct val="115000"/>
              </a:lnSpc>
              <a:spcBef>
                <a:spcPts val="0"/>
              </a:spcBef>
              <a:spcAft>
                <a:spcPts val="0"/>
              </a:spcAft>
              <a:buSzPts val="2700"/>
              <a:buFont typeface="Times New Roman"/>
              <a:buChar char="•"/>
            </a:pPr>
            <a:r>
              <a:rPr lang="en-US" sz="2700">
                <a:latin typeface="Times New Roman"/>
                <a:ea typeface="Times New Roman"/>
                <a:cs typeface="Times New Roman"/>
                <a:sym typeface="Times New Roman"/>
              </a:rPr>
              <a:t>For better dialog summarization</a:t>
            </a:r>
            <a:endParaRPr sz="2700">
              <a:latin typeface="Times New Roman"/>
              <a:ea typeface="Times New Roman"/>
              <a:cs typeface="Times New Roman"/>
              <a:sym typeface="Times New Roman"/>
            </a:endParaRPr>
          </a:p>
          <a:p>
            <a:pPr indent="-400050" lvl="1" marL="9144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BookSum</a:t>
            </a:r>
            <a:endParaRPr b="1" sz="2700">
              <a:latin typeface="Times New Roman"/>
              <a:ea typeface="Times New Roman"/>
              <a:cs typeface="Times New Roman"/>
              <a:sym typeface="Times New Roman"/>
            </a:endParaRPr>
          </a:p>
          <a:p>
            <a:pPr indent="-400050" lvl="2" marL="1371600" rtl="0" algn="l">
              <a:lnSpc>
                <a:spcPct val="115000"/>
              </a:lnSpc>
              <a:spcBef>
                <a:spcPts val="0"/>
              </a:spcBef>
              <a:spcAft>
                <a:spcPts val="0"/>
              </a:spcAft>
              <a:buSzPts val="2700"/>
              <a:buFont typeface="Times New Roman"/>
              <a:buChar char="•"/>
            </a:pPr>
            <a:r>
              <a:rPr lang="en-US" sz="2700">
                <a:latin typeface="Times New Roman"/>
                <a:ea typeface="Times New Roman"/>
                <a:cs typeface="Times New Roman"/>
                <a:sym typeface="Times New Roman"/>
              </a:rPr>
              <a:t>Adjust the models to summarizing story format text</a:t>
            </a:r>
            <a:endParaRPr sz="2700">
              <a:latin typeface="Times New Roman"/>
              <a:ea typeface="Times New Roman"/>
              <a:cs typeface="Times New Roman"/>
              <a:sym typeface="Times New Roman"/>
            </a:endParaRPr>
          </a:p>
        </p:txBody>
      </p:sp>
      <p:sp>
        <p:nvSpPr>
          <p:cNvPr id="266" name="Google Shape;266;g2402ea87885_1_114"/>
          <p:cNvSpPr txBox="1"/>
          <p:nvPr/>
        </p:nvSpPr>
        <p:spPr>
          <a:xfrm>
            <a:off x="767800" y="6314425"/>
            <a:ext cx="11148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rgbClr val="222222"/>
                </a:solidFill>
                <a:highlight>
                  <a:srgbClr val="FFFFFF"/>
                </a:highlight>
                <a:latin typeface="Times New Roman"/>
                <a:ea typeface="Times New Roman"/>
                <a:cs typeface="Times New Roman"/>
                <a:sym typeface="Times New Roman"/>
              </a:rPr>
              <a:t>[1]Gliwa, Bogdan, et al. "SAMSum corpus: A human-annotated dialogue dataset for abstractive summarization." </a:t>
            </a:r>
            <a:r>
              <a:rPr i="1" lang="en-US" sz="1200">
                <a:solidFill>
                  <a:srgbClr val="222222"/>
                </a:solidFill>
                <a:highlight>
                  <a:srgbClr val="FFFFFF"/>
                </a:highlight>
                <a:latin typeface="Times New Roman"/>
                <a:ea typeface="Times New Roman"/>
                <a:cs typeface="Times New Roman"/>
                <a:sym typeface="Times New Roman"/>
              </a:rPr>
              <a:t>arXiv preprint arXiv:1911.12237</a:t>
            </a:r>
            <a:r>
              <a:rPr lang="en-US" sz="1200">
                <a:solidFill>
                  <a:srgbClr val="222222"/>
                </a:solidFill>
                <a:highlight>
                  <a:srgbClr val="FFFFFF"/>
                </a:highlight>
                <a:latin typeface="Times New Roman"/>
                <a:ea typeface="Times New Roman"/>
                <a:cs typeface="Times New Roman"/>
                <a:sym typeface="Times New Roman"/>
              </a:rPr>
              <a:t> (2019).</a:t>
            </a:r>
            <a:endParaRPr sz="1200">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0" name="Shape 270"/>
        <p:cNvGrpSpPr/>
        <p:nvPr/>
      </p:nvGrpSpPr>
      <p:grpSpPr>
        <a:xfrm>
          <a:off x="0" y="0"/>
          <a:ext cx="0" cy="0"/>
          <a:chOff x="0" y="0"/>
          <a:chExt cx="0" cy="0"/>
        </a:xfrm>
      </p:grpSpPr>
      <p:sp>
        <p:nvSpPr>
          <p:cNvPr id="271" name="Google Shape;271;g22f97d2255d_1_49"/>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2" name="Google Shape;272;g22f97d2255d_1_49"/>
          <p:cNvSpPr txBox="1"/>
          <p:nvPr>
            <p:ph type="title"/>
          </p:nvPr>
        </p:nvSpPr>
        <p:spPr>
          <a:xfrm>
            <a:off x="838199" y="1093788"/>
            <a:ext cx="10506600" cy="29673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600"/>
              <a:buFont typeface="Calibri"/>
              <a:buNone/>
            </a:pPr>
            <a:r>
              <a:rPr lang="en-US" sz="5200">
                <a:latin typeface="Times New Roman"/>
                <a:ea typeface="Times New Roman"/>
                <a:cs typeface="Times New Roman"/>
                <a:sym typeface="Times New Roman"/>
              </a:rPr>
              <a:t>Visualization</a:t>
            </a:r>
            <a:endParaRPr sz="4600">
              <a:latin typeface="Times New Roman"/>
              <a:ea typeface="Times New Roman"/>
              <a:cs typeface="Times New Roman"/>
              <a:sym typeface="Times New Roman"/>
            </a:endParaRPr>
          </a:p>
        </p:txBody>
      </p:sp>
      <p:sp>
        <p:nvSpPr>
          <p:cNvPr id="273" name="Google Shape;273;g22f97d2255d_1_49"/>
          <p:cNvSpPr/>
          <p:nvPr/>
        </p:nvSpPr>
        <p:spPr>
          <a:xfrm>
            <a:off x="841248" y="4331166"/>
            <a:ext cx="10506600" cy="18300"/>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274" name="Google Shape;274;g22f97d2255d_1_49"/>
          <p:cNvSpPr/>
          <p:nvPr/>
        </p:nvSpPr>
        <p:spPr>
          <a:xfrm rot="5400000">
            <a:off x="9346854" y="2348846"/>
            <a:ext cx="54900" cy="39468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22f97d2255d_1_1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Visualizations</a:t>
            </a:r>
            <a:endParaRPr b="1">
              <a:latin typeface="Times New Roman"/>
              <a:ea typeface="Times New Roman"/>
              <a:cs typeface="Times New Roman"/>
              <a:sym typeface="Times New Roman"/>
            </a:endParaRPr>
          </a:p>
        </p:txBody>
      </p:sp>
      <p:cxnSp>
        <p:nvCxnSpPr>
          <p:cNvPr id="281" name="Google Shape;281;g22f97d2255d_1_13"/>
          <p:cNvCxnSpPr/>
          <p:nvPr/>
        </p:nvCxnSpPr>
        <p:spPr>
          <a:xfrm>
            <a:off x="838200" y="1423447"/>
            <a:ext cx="3846900" cy="0"/>
          </a:xfrm>
          <a:prstGeom prst="straightConnector1">
            <a:avLst/>
          </a:prstGeom>
          <a:noFill/>
          <a:ln cap="flat" cmpd="sng" w="38100">
            <a:solidFill>
              <a:schemeClr val="accent2"/>
            </a:solidFill>
            <a:prstDash val="solid"/>
            <a:miter lim="800000"/>
            <a:headEnd len="sm" w="sm" type="none"/>
            <a:tailEnd len="sm" w="sm" type="none"/>
          </a:ln>
        </p:spPr>
      </p:cxnSp>
      <p:sp>
        <p:nvSpPr>
          <p:cNvPr id="282" name="Google Shape;282;g22f97d2255d_1_13"/>
          <p:cNvSpPr txBox="1"/>
          <p:nvPr>
            <p:ph idx="1" type="body"/>
          </p:nvPr>
        </p:nvSpPr>
        <p:spPr>
          <a:xfrm>
            <a:off x="838200" y="1825625"/>
            <a:ext cx="10319400" cy="46674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0"/>
              </a:spcBef>
              <a:spcAft>
                <a:spcPts val="0"/>
              </a:spcAft>
              <a:buNone/>
            </a:pPr>
            <a:r>
              <a:rPr lang="en-US" sz="1800" u="sng">
                <a:latin typeface="Times New Roman"/>
                <a:ea typeface="Times New Roman"/>
                <a:cs typeface="Times New Roman"/>
                <a:sym typeface="Times New Roman"/>
              </a:rPr>
              <a:t>Approached solution:</a:t>
            </a:r>
            <a:endParaRPr sz="1800" u="sng">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US" sz="1800">
                <a:latin typeface="Times New Roman"/>
                <a:ea typeface="Times New Roman"/>
                <a:cs typeface="Times New Roman"/>
                <a:sym typeface="Times New Roman"/>
              </a:rPr>
              <a:t>Using Prompt-to-Prompt Image Editing with Cross Attention Control, Hertz et al., 2022 paper. </a:t>
            </a:r>
            <a:endParaRPr sz="18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sz="1800">
              <a:latin typeface="Times New Roman"/>
              <a:ea typeface="Times New Roman"/>
              <a:cs typeface="Times New Roman"/>
              <a:sym typeface="Times New Roman"/>
            </a:endParaRPr>
          </a:p>
          <a:p>
            <a:pPr indent="0" lvl="0" marL="457200" rtl="0" algn="l">
              <a:lnSpc>
                <a:spcPct val="115000"/>
              </a:lnSpc>
              <a:spcBef>
                <a:spcPts val="1200"/>
              </a:spcBef>
              <a:spcAft>
                <a:spcPts val="1200"/>
              </a:spcAft>
              <a:buNone/>
            </a:pPr>
            <a:r>
              <a:t/>
            </a:r>
            <a:endParaRPr sz="310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23f91eca9bc_0_61"/>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latin typeface="Times New Roman"/>
                <a:ea typeface="Times New Roman"/>
                <a:cs typeface="Times New Roman"/>
                <a:sym typeface="Times New Roman"/>
              </a:rPr>
              <a:t>Introduction</a:t>
            </a:r>
            <a:endParaRPr>
              <a:latin typeface="Times New Roman"/>
              <a:ea typeface="Times New Roman"/>
              <a:cs typeface="Times New Roman"/>
              <a:sym typeface="Times New Roman"/>
            </a:endParaRPr>
          </a:p>
        </p:txBody>
      </p:sp>
      <p:sp>
        <p:nvSpPr>
          <p:cNvPr id="288" name="Google Shape;288;g23f91eca9bc_0_61"/>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sp>
        <p:nvSpPr>
          <p:cNvPr id="289" name="Google Shape;289;g23f91eca9bc_0_61"/>
          <p:cNvSpPr txBox="1"/>
          <p:nvPr/>
        </p:nvSpPr>
        <p:spPr>
          <a:xfrm>
            <a:off x="689033" y="3923567"/>
            <a:ext cx="3308700" cy="2077800"/>
          </a:xfrm>
          <a:prstGeom prst="rect">
            <a:avLst/>
          </a:prstGeom>
          <a:noFill/>
          <a:ln>
            <a:noFill/>
          </a:ln>
        </p:spPr>
        <p:txBody>
          <a:bodyPr anchorCtr="0" anchor="t" bIns="121900" lIns="121900" spcFirstLastPara="1" rIns="121900" wrap="square" tIns="121900">
            <a:spAutoFit/>
          </a:bodyPr>
          <a:lstStyle/>
          <a:p>
            <a:pPr indent="0" lvl="0" marL="0" rtl="0" algn="just">
              <a:spcBef>
                <a:spcPts val="0"/>
              </a:spcBef>
              <a:spcAft>
                <a:spcPts val="0"/>
              </a:spcAft>
              <a:buNone/>
            </a:pPr>
            <a:r>
              <a:rPr lang="en-US" sz="1900">
                <a:latin typeface="Times New Roman"/>
                <a:ea typeface="Times New Roman"/>
                <a:cs typeface="Times New Roman"/>
                <a:sym typeface="Times New Roman"/>
              </a:rPr>
              <a:t>Change a single token’s value in the prompt, while fixing the the cross-attention maps, to preserve the scene composition. </a:t>
            </a:r>
            <a:r>
              <a:rPr lang="en-US" sz="2400">
                <a:latin typeface="Times New Roman"/>
                <a:ea typeface="Times New Roman"/>
                <a:cs typeface="Times New Roman"/>
                <a:sym typeface="Times New Roman"/>
              </a:rPr>
              <a:t> </a:t>
            </a:r>
            <a:endParaRPr sz="2400">
              <a:latin typeface="Times New Roman"/>
              <a:ea typeface="Times New Roman"/>
              <a:cs typeface="Times New Roman"/>
              <a:sym typeface="Times New Roman"/>
            </a:endParaRPr>
          </a:p>
          <a:p>
            <a:pPr indent="0" lvl="0" marL="0" rtl="0" algn="just">
              <a:spcBef>
                <a:spcPts val="0"/>
              </a:spcBef>
              <a:spcAft>
                <a:spcPts val="0"/>
              </a:spcAft>
              <a:buNone/>
            </a:pPr>
            <a:r>
              <a:t/>
            </a:r>
            <a:endParaRPr sz="1900"/>
          </a:p>
        </p:txBody>
      </p:sp>
      <p:sp>
        <p:nvSpPr>
          <p:cNvPr id="290" name="Google Shape;290;g23f91eca9bc_0_61"/>
          <p:cNvSpPr txBox="1"/>
          <p:nvPr/>
        </p:nvSpPr>
        <p:spPr>
          <a:xfrm>
            <a:off x="4384567" y="3964567"/>
            <a:ext cx="3581100" cy="1708500"/>
          </a:xfrm>
          <a:prstGeom prst="rect">
            <a:avLst/>
          </a:prstGeom>
          <a:noFill/>
          <a:ln>
            <a:noFill/>
          </a:ln>
        </p:spPr>
        <p:txBody>
          <a:bodyPr anchorCtr="0" anchor="t" bIns="121900" lIns="121900" spcFirstLastPara="1" rIns="121900" wrap="square" tIns="121900">
            <a:spAutoFit/>
          </a:bodyPr>
          <a:lstStyle/>
          <a:p>
            <a:pPr indent="0" lvl="0" marL="0" rtl="0" algn="just">
              <a:spcBef>
                <a:spcPts val="0"/>
              </a:spcBef>
              <a:spcAft>
                <a:spcPts val="0"/>
              </a:spcAft>
              <a:buNone/>
            </a:pPr>
            <a:r>
              <a:rPr lang="en-US" sz="1900">
                <a:latin typeface="Times New Roman"/>
                <a:ea typeface="Times New Roman"/>
                <a:cs typeface="Times New Roman"/>
                <a:sym typeface="Times New Roman"/>
              </a:rPr>
              <a:t>Change the style by adding new words to the prompt and freezing the attention on previous tokens, while allowing new attention to flow to the new tokens. </a:t>
            </a:r>
            <a:endParaRPr sz="1900">
              <a:latin typeface="Times New Roman"/>
              <a:ea typeface="Times New Roman"/>
              <a:cs typeface="Times New Roman"/>
              <a:sym typeface="Times New Roman"/>
            </a:endParaRPr>
          </a:p>
        </p:txBody>
      </p:sp>
      <p:sp>
        <p:nvSpPr>
          <p:cNvPr id="291" name="Google Shape;291;g23f91eca9bc_0_61"/>
          <p:cNvSpPr txBox="1"/>
          <p:nvPr/>
        </p:nvSpPr>
        <p:spPr>
          <a:xfrm>
            <a:off x="8508433" y="4005567"/>
            <a:ext cx="2988300" cy="1123500"/>
          </a:xfrm>
          <a:prstGeom prst="rect">
            <a:avLst/>
          </a:prstGeom>
          <a:noFill/>
          <a:ln>
            <a:noFill/>
          </a:ln>
        </p:spPr>
        <p:txBody>
          <a:bodyPr anchorCtr="0" anchor="t" bIns="121900" lIns="121900" spcFirstLastPara="1" rIns="121900" wrap="square" tIns="121900">
            <a:spAutoFit/>
          </a:bodyPr>
          <a:lstStyle/>
          <a:p>
            <a:pPr indent="0" lvl="0" marL="0" rtl="0" algn="just">
              <a:spcBef>
                <a:spcPts val="0"/>
              </a:spcBef>
              <a:spcAft>
                <a:spcPts val="0"/>
              </a:spcAft>
              <a:buNone/>
            </a:pPr>
            <a:r>
              <a:rPr lang="en-US" sz="1900">
                <a:latin typeface="Times New Roman"/>
                <a:ea typeface="Times New Roman"/>
                <a:cs typeface="Times New Roman"/>
                <a:sym typeface="Times New Roman"/>
              </a:rPr>
              <a:t>Amplify the semantic effect of a word in the generated image.</a:t>
            </a:r>
            <a:r>
              <a:rPr lang="en-US" sz="1900"/>
              <a:t> </a:t>
            </a:r>
            <a:endParaRPr sz="1900"/>
          </a:p>
        </p:txBody>
      </p:sp>
      <p:sp>
        <p:nvSpPr>
          <p:cNvPr id="292" name="Google Shape;292;g23f91eca9bc_0_61"/>
          <p:cNvSpPr txBox="1"/>
          <p:nvPr/>
        </p:nvSpPr>
        <p:spPr>
          <a:xfrm>
            <a:off x="977433" y="472700"/>
            <a:ext cx="4614900" cy="4617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a:p>
        </p:txBody>
      </p:sp>
      <p:pic>
        <p:nvPicPr>
          <p:cNvPr id="293" name="Google Shape;293;g23f91eca9bc_0_61"/>
          <p:cNvPicPr preferRelativeResize="0"/>
          <p:nvPr/>
        </p:nvPicPr>
        <p:blipFill>
          <a:blip r:embed="rId3">
            <a:alphaModFix/>
          </a:blip>
          <a:stretch>
            <a:fillRect/>
          </a:stretch>
        </p:blipFill>
        <p:spPr>
          <a:xfrm>
            <a:off x="4580075" y="2105025"/>
            <a:ext cx="3298904" cy="1708500"/>
          </a:xfrm>
          <a:prstGeom prst="rect">
            <a:avLst/>
          </a:prstGeom>
          <a:noFill/>
          <a:ln>
            <a:noFill/>
          </a:ln>
        </p:spPr>
      </p:pic>
      <p:pic>
        <p:nvPicPr>
          <p:cNvPr id="294" name="Google Shape;294;g23f91eca9bc_0_61"/>
          <p:cNvPicPr preferRelativeResize="0"/>
          <p:nvPr/>
        </p:nvPicPr>
        <p:blipFill>
          <a:blip r:embed="rId4">
            <a:alphaModFix/>
          </a:blip>
          <a:stretch>
            <a:fillRect/>
          </a:stretch>
        </p:blipFill>
        <p:spPr>
          <a:xfrm>
            <a:off x="8348225" y="2105036"/>
            <a:ext cx="3308699" cy="1843413"/>
          </a:xfrm>
          <a:prstGeom prst="rect">
            <a:avLst/>
          </a:prstGeom>
          <a:noFill/>
          <a:ln>
            <a:noFill/>
          </a:ln>
        </p:spPr>
      </p:pic>
      <p:pic>
        <p:nvPicPr>
          <p:cNvPr id="295" name="Google Shape;295;g23f91eca9bc_0_61"/>
          <p:cNvPicPr preferRelativeResize="0"/>
          <p:nvPr/>
        </p:nvPicPr>
        <p:blipFill>
          <a:blip r:embed="rId5">
            <a:alphaModFix/>
          </a:blip>
          <a:stretch>
            <a:fillRect/>
          </a:stretch>
        </p:blipFill>
        <p:spPr>
          <a:xfrm>
            <a:off x="811925" y="2045114"/>
            <a:ext cx="3298899" cy="182830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g23f91eca9bc_0_119"/>
          <p:cNvSpPr txBox="1"/>
          <p:nvPr>
            <p:ph type="title"/>
          </p:nvPr>
        </p:nvSpPr>
        <p:spPr>
          <a:xfrm>
            <a:off x="554133" y="791156"/>
            <a:ext cx="15147600" cy="10179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latin typeface="Times New Roman"/>
                <a:ea typeface="Times New Roman"/>
                <a:cs typeface="Times New Roman"/>
                <a:sym typeface="Times New Roman"/>
              </a:rPr>
              <a:t>Method</a:t>
            </a:r>
            <a:endParaRPr>
              <a:latin typeface="Times New Roman"/>
              <a:ea typeface="Times New Roman"/>
              <a:cs typeface="Times New Roman"/>
              <a:sym typeface="Times New Roman"/>
            </a:endParaRPr>
          </a:p>
        </p:txBody>
      </p:sp>
      <p:sp>
        <p:nvSpPr>
          <p:cNvPr id="301" name="Google Shape;301;g23f91eca9bc_0_119"/>
          <p:cNvSpPr txBox="1"/>
          <p:nvPr>
            <p:ph idx="1" type="body"/>
          </p:nvPr>
        </p:nvSpPr>
        <p:spPr>
          <a:xfrm>
            <a:off x="554133" y="2048844"/>
            <a:ext cx="15147600" cy="6073500"/>
          </a:xfrm>
          <a:prstGeom prst="rect">
            <a:avLst/>
          </a:prstGeom>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sp>
        <p:nvSpPr>
          <p:cNvPr id="302" name="Google Shape;302;g23f91eca9bc_0_119"/>
          <p:cNvSpPr txBox="1"/>
          <p:nvPr/>
        </p:nvSpPr>
        <p:spPr>
          <a:xfrm>
            <a:off x="713067" y="1658400"/>
            <a:ext cx="10615500" cy="5388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sz="1900"/>
          </a:p>
        </p:txBody>
      </p:sp>
      <p:sp>
        <p:nvSpPr>
          <p:cNvPr id="303" name="Google Shape;303;g23f91eca9bc_0_119"/>
          <p:cNvSpPr txBox="1"/>
          <p:nvPr/>
        </p:nvSpPr>
        <p:spPr>
          <a:xfrm>
            <a:off x="375600" y="1451417"/>
            <a:ext cx="11440800" cy="11235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lang="en-US" sz="1900">
                <a:latin typeface="Times New Roman"/>
                <a:ea typeface="Times New Roman"/>
                <a:cs typeface="Times New Roman"/>
                <a:sym typeface="Times New Roman"/>
              </a:rPr>
              <a:t>The deep spatial features of the noisy image φ(zt) are projected to a query matrix Q = `Q(φ(zt)), and the textual embedding is projected to a key matrix K = `K(ψ(P)) and a value matrix V = `V (ψ(P)), via learned linear projections `Q, `K, `V . The attention maps are:</a:t>
            </a:r>
            <a:endParaRPr sz="1900">
              <a:latin typeface="Times New Roman"/>
              <a:ea typeface="Times New Roman"/>
              <a:cs typeface="Times New Roman"/>
              <a:sym typeface="Times New Roman"/>
            </a:endParaRPr>
          </a:p>
        </p:txBody>
      </p:sp>
      <p:sp>
        <p:nvSpPr>
          <p:cNvPr id="304" name="Google Shape;304;g23f91eca9bc_0_119"/>
          <p:cNvSpPr txBox="1"/>
          <p:nvPr/>
        </p:nvSpPr>
        <p:spPr>
          <a:xfrm>
            <a:off x="2857500" y="3602933"/>
            <a:ext cx="2845200" cy="4617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a:p>
        </p:txBody>
      </p:sp>
      <p:sp>
        <p:nvSpPr>
          <p:cNvPr id="305" name="Google Shape;305;g23f91eca9bc_0_119"/>
          <p:cNvSpPr txBox="1"/>
          <p:nvPr/>
        </p:nvSpPr>
        <p:spPr>
          <a:xfrm>
            <a:off x="415600" y="3098217"/>
            <a:ext cx="8385900" cy="831000"/>
          </a:xfrm>
          <a:prstGeom prst="rect">
            <a:avLst/>
          </a:prstGeom>
          <a:noFill/>
          <a:ln>
            <a:noFill/>
          </a:ln>
        </p:spPr>
        <p:txBody>
          <a:bodyPr anchorCtr="0" anchor="t" bIns="121900" lIns="121900" spcFirstLastPara="1" rIns="121900" wrap="square" tIns="121900">
            <a:spAutoFit/>
          </a:bodyPr>
          <a:lstStyle/>
          <a:p>
            <a:pPr indent="-425450" lvl="0" marL="609600" rtl="0" algn="l">
              <a:spcBef>
                <a:spcPts val="0"/>
              </a:spcBef>
              <a:spcAft>
                <a:spcPts val="0"/>
              </a:spcAft>
              <a:buSzPts val="1900"/>
              <a:buFont typeface="Times New Roman"/>
              <a:buChar char="●"/>
            </a:pPr>
            <a:r>
              <a:rPr lang="en-US" sz="1900">
                <a:latin typeface="Times New Roman"/>
                <a:ea typeface="Times New Roman"/>
                <a:cs typeface="Times New Roman"/>
                <a:sym typeface="Times New Roman"/>
              </a:rPr>
              <a:t>Cell Mij defines the weight of the value of the j-th token on the pixel i.</a:t>
            </a:r>
            <a:endParaRPr sz="1900">
              <a:latin typeface="Times New Roman"/>
              <a:ea typeface="Times New Roman"/>
              <a:cs typeface="Times New Roman"/>
              <a:sym typeface="Times New Roman"/>
            </a:endParaRPr>
          </a:p>
          <a:p>
            <a:pPr indent="-425450" lvl="0" marL="609600" rtl="0" algn="l">
              <a:spcBef>
                <a:spcPts val="0"/>
              </a:spcBef>
              <a:spcAft>
                <a:spcPts val="0"/>
              </a:spcAft>
              <a:buSzPts val="1900"/>
              <a:buFont typeface="Times New Roman"/>
              <a:buChar char="●"/>
            </a:pPr>
            <a:r>
              <a:rPr lang="en-US" sz="1900">
                <a:latin typeface="Times New Roman"/>
                <a:ea typeface="Times New Roman"/>
                <a:cs typeface="Times New Roman"/>
                <a:sym typeface="Times New Roman"/>
              </a:rPr>
              <a:t>d is the latent projection dimension of the keys and queries.</a:t>
            </a:r>
            <a:endParaRPr sz="1900">
              <a:latin typeface="Times New Roman"/>
              <a:ea typeface="Times New Roman"/>
              <a:cs typeface="Times New Roman"/>
              <a:sym typeface="Times New Roman"/>
            </a:endParaRPr>
          </a:p>
        </p:txBody>
      </p:sp>
      <p:pic>
        <p:nvPicPr>
          <p:cNvPr id="306" name="Google Shape;306;g23f91eca9bc_0_119"/>
          <p:cNvPicPr preferRelativeResize="0"/>
          <p:nvPr/>
        </p:nvPicPr>
        <p:blipFill>
          <a:blip r:embed="rId3">
            <a:alphaModFix/>
          </a:blip>
          <a:stretch>
            <a:fillRect/>
          </a:stretch>
        </p:blipFill>
        <p:spPr>
          <a:xfrm>
            <a:off x="5108325" y="2426400"/>
            <a:ext cx="2615438" cy="767000"/>
          </a:xfrm>
          <a:prstGeom prst="rect">
            <a:avLst/>
          </a:prstGeom>
          <a:noFill/>
          <a:ln>
            <a:noFill/>
          </a:ln>
        </p:spPr>
      </p:pic>
      <p:pic>
        <p:nvPicPr>
          <p:cNvPr id="307" name="Google Shape;307;g23f91eca9bc_0_119"/>
          <p:cNvPicPr preferRelativeResize="0"/>
          <p:nvPr/>
        </p:nvPicPr>
        <p:blipFill>
          <a:blip r:embed="rId4">
            <a:alphaModFix/>
          </a:blip>
          <a:stretch>
            <a:fillRect/>
          </a:stretch>
        </p:blipFill>
        <p:spPr>
          <a:xfrm>
            <a:off x="839450" y="3929226"/>
            <a:ext cx="10976950" cy="2454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g23f91eca9bc_0_180"/>
          <p:cNvSpPr txBox="1"/>
          <p:nvPr>
            <p:ph type="title"/>
          </p:nvPr>
        </p:nvSpPr>
        <p:spPr>
          <a:xfrm>
            <a:off x="415600" y="593367"/>
            <a:ext cx="11360700" cy="9048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latin typeface="Times New Roman"/>
                <a:ea typeface="Times New Roman"/>
                <a:cs typeface="Times New Roman"/>
                <a:sym typeface="Times New Roman"/>
              </a:rPr>
              <a:t>Cross-attention maps of a text-conditioned  diffusion image generation </a:t>
            </a:r>
            <a:endParaRPr>
              <a:latin typeface="Times New Roman"/>
              <a:ea typeface="Times New Roman"/>
              <a:cs typeface="Times New Roman"/>
              <a:sym typeface="Times New Roman"/>
            </a:endParaRPr>
          </a:p>
        </p:txBody>
      </p:sp>
      <p:sp>
        <p:nvSpPr>
          <p:cNvPr id="313" name="Google Shape;313;g23f91eca9bc_0_180"/>
          <p:cNvSpPr txBox="1"/>
          <p:nvPr>
            <p:ph idx="1" type="body"/>
          </p:nvPr>
        </p:nvSpPr>
        <p:spPr>
          <a:xfrm>
            <a:off x="554133" y="2048844"/>
            <a:ext cx="15147600" cy="6073500"/>
          </a:xfrm>
          <a:prstGeom prst="rect">
            <a:avLst/>
          </a:prstGeom>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sp>
        <p:nvSpPr>
          <p:cNvPr id="314" name="Google Shape;314;g23f91eca9bc_0_180"/>
          <p:cNvSpPr txBox="1"/>
          <p:nvPr/>
        </p:nvSpPr>
        <p:spPr>
          <a:xfrm>
            <a:off x="713067" y="1658400"/>
            <a:ext cx="10615500" cy="5388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sz="1900"/>
          </a:p>
        </p:txBody>
      </p:sp>
      <p:pic>
        <p:nvPicPr>
          <p:cNvPr id="315" name="Google Shape;315;g23f91eca9bc_0_180"/>
          <p:cNvPicPr preferRelativeResize="0"/>
          <p:nvPr/>
        </p:nvPicPr>
        <p:blipFill>
          <a:blip r:embed="rId3">
            <a:alphaModFix/>
          </a:blip>
          <a:stretch>
            <a:fillRect/>
          </a:stretch>
        </p:blipFill>
        <p:spPr>
          <a:xfrm>
            <a:off x="2647325" y="1498173"/>
            <a:ext cx="9023548" cy="49738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Contents</a:t>
            </a:r>
            <a:endParaRPr>
              <a:latin typeface="Times New Roman"/>
              <a:ea typeface="Times New Roman"/>
              <a:cs typeface="Times New Roman"/>
              <a:sym typeface="Times New Roman"/>
            </a:endParaRPr>
          </a:p>
        </p:txBody>
      </p:sp>
      <p:sp>
        <p:nvSpPr>
          <p:cNvPr id="145" name="Google Shape;145;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342900" lvl="0" marL="457200" rtl="0" algn="l">
              <a:lnSpc>
                <a:spcPct val="200000"/>
              </a:lnSpc>
              <a:spcBef>
                <a:spcPts val="1000"/>
              </a:spcBef>
              <a:spcAft>
                <a:spcPts val="0"/>
              </a:spcAft>
              <a:buSzPts val="1800"/>
              <a:buFont typeface="Times New Roman"/>
              <a:buChar char="•"/>
            </a:pPr>
            <a:r>
              <a:rPr lang="en-US">
                <a:latin typeface="Times New Roman"/>
                <a:ea typeface="Times New Roman"/>
                <a:cs typeface="Times New Roman"/>
                <a:sym typeface="Times New Roman"/>
              </a:rPr>
              <a:t>Summary of Project</a:t>
            </a:r>
            <a:endParaRPr>
              <a:latin typeface="Times New Roman"/>
              <a:ea typeface="Times New Roman"/>
              <a:cs typeface="Times New Roman"/>
              <a:sym typeface="Times New Roman"/>
            </a:endParaRPr>
          </a:p>
          <a:p>
            <a:pPr indent="-342900" lvl="0" marL="457200" rtl="0" algn="l">
              <a:lnSpc>
                <a:spcPct val="200000"/>
              </a:lnSpc>
              <a:spcBef>
                <a:spcPts val="0"/>
              </a:spcBef>
              <a:spcAft>
                <a:spcPts val="0"/>
              </a:spcAft>
              <a:buSzPts val="1800"/>
              <a:buFont typeface="Times New Roman"/>
              <a:buChar char="•"/>
            </a:pPr>
            <a:r>
              <a:rPr lang="en-US">
                <a:latin typeface="Times New Roman"/>
                <a:ea typeface="Times New Roman"/>
                <a:cs typeface="Times New Roman"/>
                <a:sym typeface="Times New Roman"/>
              </a:rPr>
              <a:t>Text Summarization</a:t>
            </a:r>
            <a:endParaRPr>
              <a:latin typeface="Times New Roman"/>
              <a:ea typeface="Times New Roman"/>
              <a:cs typeface="Times New Roman"/>
              <a:sym typeface="Times New Roman"/>
            </a:endParaRPr>
          </a:p>
          <a:p>
            <a:pPr indent="-342900" lvl="0" marL="457200" rtl="0" algn="l">
              <a:lnSpc>
                <a:spcPct val="200000"/>
              </a:lnSpc>
              <a:spcBef>
                <a:spcPts val="0"/>
              </a:spcBef>
              <a:spcAft>
                <a:spcPts val="0"/>
              </a:spcAft>
              <a:buSzPts val="1800"/>
              <a:buFont typeface="Times New Roman"/>
              <a:buChar char="•"/>
            </a:pPr>
            <a:r>
              <a:rPr lang="en-US">
                <a:latin typeface="Times New Roman"/>
                <a:ea typeface="Times New Roman"/>
                <a:cs typeface="Times New Roman"/>
                <a:sym typeface="Times New Roman"/>
              </a:rPr>
              <a:t>Visualization</a:t>
            </a:r>
            <a:endParaRPr>
              <a:latin typeface="Times New Roman"/>
              <a:ea typeface="Times New Roman"/>
              <a:cs typeface="Times New Roman"/>
              <a:sym typeface="Times New Roman"/>
            </a:endParaRPr>
          </a:p>
        </p:txBody>
      </p:sp>
      <p:cxnSp>
        <p:nvCxnSpPr>
          <p:cNvPr id="146" name="Google Shape;146;p2"/>
          <p:cNvCxnSpPr/>
          <p:nvPr/>
        </p:nvCxnSpPr>
        <p:spPr>
          <a:xfrm>
            <a:off x="838200" y="1423447"/>
            <a:ext cx="3846922" cy="0"/>
          </a:xfrm>
          <a:prstGeom prst="straightConnector1">
            <a:avLst/>
          </a:prstGeom>
          <a:noFill/>
          <a:ln cap="flat" cmpd="sng" w="38100">
            <a:solidFill>
              <a:schemeClr val="accent2"/>
            </a:solidFill>
            <a:prstDash val="solid"/>
            <a:miter lim="800000"/>
            <a:headEnd len="sm" w="sm" type="none"/>
            <a:tailEnd len="sm" w="sm"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g23f91eca9bc_0_233"/>
          <p:cNvSpPr txBox="1"/>
          <p:nvPr>
            <p:ph type="title"/>
          </p:nvPr>
        </p:nvSpPr>
        <p:spPr>
          <a:xfrm>
            <a:off x="554133" y="791156"/>
            <a:ext cx="15147600" cy="10179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latin typeface="Times New Roman"/>
                <a:ea typeface="Times New Roman"/>
                <a:cs typeface="Times New Roman"/>
                <a:sym typeface="Times New Roman"/>
              </a:rPr>
              <a:t>Controlling the Cross-Attention</a:t>
            </a:r>
            <a:endParaRPr>
              <a:latin typeface="Times New Roman"/>
              <a:ea typeface="Times New Roman"/>
              <a:cs typeface="Times New Roman"/>
              <a:sym typeface="Times New Roman"/>
            </a:endParaRPr>
          </a:p>
        </p:txBody>
      </p:sp>
      <p:sp>
        <p:nvSpPr>
          <p:cNvPr id="321" name="Google Shape;321;g23f91eca9bc_0_233"/>
          <p:cNvSpPr txBox="1"/>
          <p:nvPr>
            <p:ph idx="1" type="body"/>
          </p:nvPr>
        </p:nvSpPr>
        <p:spPr>
          <a:xfrm>
            <a:off x="554133" y="2048844"/>
            <a:ext cx="15147600" cy="6073500"/>
          </a:xfrm>
          <a:prstGeom prst="rect">
            <a:avLst/>
          </a:prstGeom>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sp>
        <p:nvSpPr>
          <p:cNvPr id="322" name="Google Shape;322;g23f91eca9bc_0_233"/>
          <p:cNvSpPr txBox="1"/>
          <p:nvPr/>
        </p:nvSpPr>
        <p:spPr>
          <a:xfrm>
            <a:off x="713067" y="1658400"/>
            <a:ext cx="10615500" cy="5388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sz="1900"/>
          </a:p>
        </p:txBody>
      </p:sp>
      <p:sp>
        <p:nvSpPr>
          <p:cNvPr id="323" name="Google Shape;323;g23f91eca9bc_0_233"/>
          <p:cNvSpPr txBox="1"/>
          <p:nvPr/>
        </p:nvSpPr>
        <p:spPr>
          <a:xfrm>
            <a:off x="514000" y="2192000"/>
            <a:ext cx="4318500" cy="14160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lang="en-US" sz="1900">
                <a:latin typeface="Times New Roman"/>
                <a:ea typeface="Times New Roman"/>
                <a:cs typeface="Times New Roman"/>
                <a:sym typeface="Times New Roman"/>
              </a:rPr>
              <a:t>Specific editing operations:</a:t>
            </a:r>
            <a:endParaRPr sz="1900">
              <a:latin typeface="Times New Roman"/>
              <a:ea typeface="Times New Roman"/>
              <a:cs typeface="Times New Roman"/>
              <a:sym typeface="Times New Roman"/>
            </a:endParaRPr>
          </a:p>
          <a:p>
            <a:pPr indent="-425450" lvl="0" marL="609600" rtl="0" algn="l">
              <a:spcBef>
                <a:spcPts val="0"/>
              </a:spcBef>
              <a:spcAft>
                <a:spcPts val="0"/>
              </a:spcAft>
              <a:buSzPts val="1900"/>
              <a:buFont typeface="Times New Roman"/>
              <a:buChar char="●"/>
            </a:pPr>
            <a:r>
              <a:rPr b="1" lang="en-US" sz="1900">
                <a:latin typeface="Times New Roman"/>
                <a:ea typeface="Times New Roman"/>
                <a:cs typeface="Times New Roman"/>
                <a:sym typeface="Times New Roman"/>
              </a:rPr>
              <a:t>Word Swap</a:t>
            </a:r>
            <a:endParaRPr b="1" sz="1900">
              <a:latin typeface="Times New Roman"/>
              <a:ea typeface="Times New Roman"/>
              <a:cs typeface="Times New Roman"/>
              <a:sym typeface="Times New Roman"/>
            </a:endParaRPr>
          </a:p>
          <a:p>
            <a:pPr indent="-425450" lvl="0" marL="609600" rtl="0" algn="l">
              <a:spcBef>
                <a:spcPts val="0"/>
              </a:spcBef>
              <a:spcAft>
                <a:spcPts val="0"/>
              </a:spcAft>
              <a:buSzPts val="1900"/>
              <a:buFont typeface="Times New Roman"/>
              <a:buChar char="●"/>
            </a:pPr>
            <a:r>
              <a:rPr b="1" lang="en-US" sz="1900">
                <a:latin typeface="Times New Roman"/>
                <a:ea typeface="Times New Roman"/>
                <a:cs typeface="Times New Roman"/>
                <a:sym typeface="Times New Roman"/>
              </a:rPr>
              <a:t>Adding a New Phrase</a:t>
            </a:r>
            <a:endParaRPr b="1" sz="1900">
              <a:latin typeface="Times New Roman"/>
              <a:ea typeface="Times New Roman"/>
              <a:cs typeface="Times New Roman"/>
              <a:sym typeface="Times New Roman"/>
            </a:endParaRPr>
          </a:p>
          <a:p>
            <a:pPr indent="-425450" lvl="0" marL="609600" rtl="0" algn="l">
              <a:spcBef>
                <a:spcPts val="0"/>
              </a:spcBef>
              <a:spcAft>
                <a:spcPts val="0"/>
              </a:spcAft>
              <a:buSzPts val="1900"/>
              <a:buFont typeface="Times New Roman"/>
              <a:buChar char="●"/>
            </a:pPr>
            <a:r>
              <a:rPr b="1" lang="en-US" sz="1900">
                <a:latin typeface="Times New Roman"/>
                <a:ea typeface="Times New Roman"/>
                <a:cs typeface="Times New Roman"/>
                <a:sym typeface="Times New Roman"/>
              </a:rPr>
              <a:t>Attention Re-weighting</a:t>
            </a:r>
            <a:endParaRPr b="1" sz="1900">
              <a:latin typeface="Times New Roman"/>
              <a:ea typeface="Times New Roman"/>
              <a:cs typeface="Times New Roman"/>
              <a:sym typeface="Times New Roman"/>
            </a:endParaRPr>
          </a:p>
        </p:txBody>
      </p:sp>
      <p:sp>
        <p:nvSpPr>
          <p:cNvPr id="324" name="Google Shape;324;g23f91eca9bc_0_233"/>
          <p:cNvSpPr txBox="1"/>
          <p:nvPr/>
        </p:nvSpPr>
        <p:spPr>
          <a:xfrm>
            <a:off x="4382400" y="2234533"/>
            <a:ext cx="2475600" cy="1416000"/>
          </a:xfrm>
          <a:prstGeom prst="rect">
            <a:avLst/>
          </a:prstGeom>
          <a:noFill/>
          <a:ln>
            <a:noFill/>
          </a:ln>
        </p:spPr>
        <p:txBody>
          <a:bodyPr anchorCtr="0" anchor="t" bIns="121900" lIns="121900" spcFirstLastPara="1" rIns="121900" wrap="square" tIns="121900">
            <a:spAutoFit/>
          </a:bodyPr>
          <a:lstStyle/>
          <a:p>
            <a:pPr indent="0" lvl="0" marL="0" rtl="0" algn="just">
              <a:spcBef>
                <a:spcPts val="0"/>
              </a:spcBef>
              <a:spcAft>
                <a:spcPts val="0"/>
              </a:spcAft>
              <a:buNone/>
            </a:pPr>
            <a:r>
              <a:rPr b="1" lang="en-US" sz="1900">
                <a:latin typeface="Times New Roman"/>
                <a:ea typeface="Times New Roman"/>
                <a:cs typeface="Times New Roman"/>
                <a:sym typeface="Times New Roman"/>
              </a:rPr>
              <a:t>Word Swap:</a:t>
            </a:r>
            <a:r>
              <a:rPr lang="en-US" sz="1900">
                <a:latin typeface="Times New Roman"/>
                <a:ea typeface="Times New Roman"/>
                <a:cs typeface="Times New Roman"/>
                <a:sym typeface="Times New Roman"/>
              </a:rPr>
              <a:t> In this case, the user swaps tokens of the original prompt with others.</a:t>
            </a:r>
            <a:endParaRPr sz="1900">
              <a:latin typeface="Times New Roman"/>
              <a:ea typeface="Times New Roman"/>
              <a:cs typeface="Times New Roman"/>
              <a:sym typeface="Times New Roman"/>
            </a:endParaRPr>
          </a:p>
        </p:txBody>
      </p:sp>
      <p:sp>
        <p:nvSpPr>
          <p:cNvPr id="325" name="Google Shape;325;g23f91eca9bc_0_233"/>
          <p:cNvSpPr txBox="1"/>
          <p:nvPr/>
        </p:nvSpPr>
        <p:spPr>
          <a:xfrm>
            <a:off x="1169700" y="2772033"/>
            <a:ext cx="4614900" cy="4617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a:p>
        </p:txBody>
      </p:sp>
      <p:pic>
        <p:nvPicPr>
          <p:cNvPr id="326" name="Google Shape;326;g23f91eca9bc_0_233"/>
          <p:cNvPicPr preferRelativeResize="0"/>
          <p:nvPr/>
        </p:nvPicPr>
        <p:blipFill>
          <a:blip r:embed="rId3">
            <a:alphaModFix/>
          </a:blip>
          <a:stretch>
            <a:fillRect/>
          </a:stretch>
        </p:blipFill>
        <p:spPr>
          <a:xfrm>
            <a:off x="554125" y="1718250"/>
            <a:ext cx="1828800" cy="419100"/>
          </a:xfrm>
          <a:prstGeom prst="rect">
            <a:avLst/>
          </a:prstGeom>
          <a:noFill/>
          <a:ln>
            <a:noFill/>
          </a:ln>
        </p:spPr>
      </p:pic>
      <p:pic>
        <p:nvPicPr>
          <p:cNvPr id="327" name="Google Shape;327;g23f91eca9bc_0_233"/>
          <p:cNvPicPr preferRelativeResize="0"/>
          <p:nvPr/>
        </p:nvPicPr>
        <p:blipFill>
          <a:blip r:embed="rId4">
            <a:alphaModFix/>
          </a:blip>
          <a:stretch>
            <a:fillRect/>
          </a:stretch>
        </p:blipFill>
        <p:spPr>
          <a:xfrm>
            <a:off x="7840542" y="2439462"/>
            <a:ext cx="3729683" cy="701312"/>
          </a:xfrm>
          <a:prstGeom prst="rect">
            <a:avLst/>
          </a:prstGeom>
          <a:noFill/>
          <a:ln>
            <a:noFill/>
          </a:ln>
        </p:spPr>
      </p:pic>
      <p:pic>
        <p:nvPicPr>
          <p:cNvPr id="328" name="Google Shape;328;g23f91eca9bc_0_233"/>
          <p:cNvPicPr preferRelativeResize="0"/>
          <p:nvPr/>
        </p:nvPicPr>
        <p:blipFill>
          <a:blip r:embed="rId5">
            <a:alphaModFix/>
          </a:blip>
          <a:stretch>
            <a:fillRect/>
          </a:stretch>
        </p:blipFill>
        <p:spPr>
          <a:xfrm>
            <a:off x="7975525" y="3383025"/>
            <a:ext cx="3222850" cy="2936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g23f91eca9bc_0_290"/>
          <p:cNvSpPr txBox="1"/>
          <p:nvPr>
            <p:ph type="title"/>
          </p:nvPr>
        </p:nvSpPr>
        <p:spPr>
          <a:xfrm>
            <a:off x="554133" y="791156"/>
            <a:ext cx="15147600" cy="10179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Clr>
                <a:schemeClr val="dk1"/>
              </a:buClr>
              <a:buSzPct val="40540"/>
              <a:buFont typeface="Arial"/>
              <a:buNone/>
            </a:pPr>
            <a:r>
              <a:rPr lang="en-US">
                <a:latin typeface="Times New Roman"/>
                <a:ea typeface="Times New Roman"/>
                <a:cs typeface="Times New Roman"/>
                <a:sym typeface="Times New Roman"/>
              </a:rPr>
              <a:t>Controlling the Cross-Attention</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334" name="Google Shape;334;g23f91eca9bc_0_290"/>
          <p:cNvSpPr txBox="1"/>
          <p:nvPr>
            <p:ph idx="1" type="body"/>
          </p:nvPr>
        </p:nvSpPr>
        <p:spPr>
          <a:xfrm>
            <a:off x="554133" y="2048844"/>
            <a:ext cx="15147600" cy="6073500"/>
          </a:xfrm>
          <a:prstGeom prst="rect">
            <a:avLst/>
          </a:prstGeom>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sp>
        <p:nvSpPr>
          <p:cNvPr id="335" name="Google Shape;335;g23f91eca9bc_0_290"/>
          <p:cNvSpPr txBox="1"/>
          <p:nvPr/>
        </p:nvSpPr>
        <p:spPr>
          <a:xfrm>
            <a:off x="448667" y="1658400"/>
            <a:ext cx="10615500" cy="5388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sz="1900"/>
          </a:p>
        </p:txBody>
      </p:sp>
      <p:sp>
        <p:nvSpPr>
          <p:cNvPr id="336" name="Google Shape;336;g23f91eca9bc_0_290"/>
          <p:cNvSpPr txBox="1"/>
          <p:nvPr/>
        </p:nvSpPr>
        <p:spPr>
          <a:xfrm>
            <a:off x="713033" y="1778600"/>
            <a:ext cx="4510500" cy="8310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b="1" lang="en-US" sz="1900">
                <a:latin typeface="Times New Roman"/>
                <a:ea typeface="Times New Roman"/>
                <a:cs typeface="Times New Roman"/>
                <a:sym typeface="Times New Roman"/>
              </a:rPr>
              <a:t>Adding a new phrase:</a:t>
            </a:r>
            <a:endParaRPr b="1" sz="1900">
              <a:latin typeface="Times New Roman"/>
              <a:ea typeface="Times New Roman"/>
              <a:cs typeface="Times New Roman"/>
              <a:sym typeface="Times New Roman"/>
            </a:endParaRPr>
          </a:p>
          <a:p>
            <a:pPr indent="0" lvl="0" marL="0" rtl="0" algn="l">
              <a:spcBef>
                <a:spcPts val="0"/>
              </a:spcBef>
              <a:spcAft>
                <a:spcPts val="0"/>
              </a:spcAft>
              <a:buNone/>
            </a:pPr>
            <a:r>
              <a:rPr lang="en-US" sz="1900">
                <a:latin typeface="Times New Roman"/>
                <a:ea typeface="Times New Roman"/>
                <a:cs typeface="Times New Roman"/>
                <a:sym typeface="Times New Roman"/>
              </a:rPr>
              <a:t>The user adds new tokens to the prompt.</a:t>
            </a:r>
            <a:endParaRPr sz="1900">
              <a:latin typeface="Times New Roman"/>
              <a:ea typeface="Times New Roman"/>
              <a:cs typeface="Times New Roman"/>
              <a:sym typeface="Times New Roman"/>
            </a:endParaRPr>
          </a:p>
        </p:txBody>
      </p:sp>
      <p:sp>
        <p:nvSpPr>
          <p:cNvPr id="337" name="Google Shape;337;g23f91eca9bc_0_290"/>
          <p:cNvSpPr txBox="1"/>
          <p:nvPr/>
        </p:nvSpPr>
        <p:spPr>
          <a:xfrm>
            <a:off x="6593633" y="1810667"/>
            <a:ext cx="5135700" cy="11235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b="1" lang="en-US" sz="1900">
                <a:solidFill>
                  <a:schemeClr val="dk1"/>
                </a:solidFill>
                <a:latin typeface="Times New Roman"/>
                <a:ea typeface="Times New Roman"/>
                <a:cs typeface="Times New Roman"/>
                <a:sym typeface="Times New Roman"/>
              </a:rPr>
              <a:t>Attention Re-weighting:</a:t>
            </a:r>
            <a:endParaRPr b="1" sz="1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US" sz="1900">
                <a:solidFill>
                  <a:schemeClr val="dk1"/>
                </a:solidFill>
                <a:latin typeface="Times New Roman"/>
                <a:ea typeface="Times New Roman"/>
                <a:cs typeface="Times New Roman"/>
                <a:sym typeface="Times New Roman"/>
              </a:rPr>
              <a:t>user wants to strengthen or weakens the extent to which each token is affecting the resulting image.</a:t>
            </a:r>
            <a:endParaRPr sz="1900">
              <a:solidFill>
                <a:schemeClr val="dk1"/>
              </a:solidFill>
              <a:latin typeface="Times New Roman"/>
              <a:ea typeface="Times New Roman"/>
              <a:cs typeface="Times New Roman"/>
              <a:sym typeface="Times New Roman"/>
            </a:endParaRPr>
          </a:p>
        </p:txBody>
      </p:sp>
      <p:pic>
        <p:nvPicPr>
          <p:cNvPr id="338" name="Google Shape;338;g23f91eca9bc_0_290"/>
          <p:cNvPicPr preferRelativeResize="0"/>
          <p:nvPr/>
        </p:nvPicPr>
        <p:blipFill>
          <a:blip r:embed="rId3">
            <a:alphaModFix/>
          </a:blip>
          <a:stretch>
            <a:fillRect/>
          </a:stretch>
        </p:blipFill>
        <p:spPr>
          <a:xfrm>
            <a:off x="993299" y="3978075"/>
            <a:ext cx="3158400" cy="2724575"/>
          </a:xfrm>
          <a:prstGeom prst="rect">
            <a:avLst/>
          </a:prstGeom>
          <a:noFill/>
          <a:ln>
            <a:noFill/>
          </a:ln>
        </p:spPr>
      </p:pic>
      <p:pic>
        <p:nvPicPr>
          <p:cNvPr id="339" name="Google Shape;339;g23f91eca9bc_0_290"/>
          <p:cNvPicPr preferRelativeResize="0"/>
          <p:nvPr/>
        </p:nvPicPr>
        <p:blipFill>
          <a:blip r:embed="rId4">
            <a:alphaModFix/>
          </a:blip>
          <a:stretch>
            <a:fillRect/>
          </a:stretch>
        </p:blipFill>
        <p:spPr>
          <a:xfrm>
            <a:off x="6688700" y="3089173"/>
            <a:ext cx="4510501" cy="679664"/>
          </a:xfrm>
          <a:prstGeom prst="rect">
            <a:avLst/>
          </a:prstGeom>
          <a:noFill/>
          <a:ln>
            <a:noFill/>
          </a:ln>
        </p:spPr>
      </p:pic>
      <p:pic>
        <p:nvPicPr>
          <p:cNvPr id="340" name="Google Shape;340;g23f91eca9bc_0_290"/>
          <p:cNvPicPr preferRelativeResize="0"/>
          <p:nvPr/>
        </p:nvPicPr>
        <p:blipFill>
          <a:blip r:embed="rId5">
            <a:alphaModFix/>
          </a:blip>
          <a:stretch>
            <a:fillRect/>
          </a:stretch>
        </p:blipFill>
        <p:spPr>
          <a:xfrm>
            <a:off x="713036" y="3013500"/>
            <a:ext cx="5221189" cy="831000"/>
          </a:xfrm>
          <a:prstGeom prst="rect">
            <a:avLst/>
          </a:prstGeom>
          <a:noFill/>
          <a:ln>
            <a:noFill/>
          </a:ln>
        </p:spPr>
      </p:pic>
      <p:pic>
        <p:nvPicPr>
          <p:cNvPr id="341" name="Google Shape;341;g23f91eca9bc_0_290"/>
          <p:cNvPicPr preferRelativeResize="0"/>
          <p:nvPr/>
        </p:nvPicPr>
        <p:blipFill>
          <a:blip r:embed="rId6">
            <a:alphaModFix/>
          </a:blip>
          <a:stretch>
            <a:fillRect/>
          </a:stretch>
        </p:blipFill>
        <p:spPr>
          <a:xfrm>
            <a:off x="7905075" y="4111638"/>
            <a:ext cx="3086100" cy="2457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g23f91eca9bc_0_354"/>
          <p:cNvSpPr txBox="1"/>
          <p:nvPr>
            <p:ph type="title"/>
          </p:nvPr>
        </p:nvSpPr>
        <p:spPr>
          <a:xfrm>
            <a:off x="554133" y="791156"/>
            <a:ext cx="15147600" cy="10179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latin typeface="Times New Roman"/>
                <a:ea typeface="Times New Roman"/>
                <a:cs typeface="Times New Roman"/>
                <a:sym typeface="Times New Roman"/>
              </a:rPr>
              <a:t>Output Example:</a:t>
            </a:r>
            <a:endParaRPr>
              <a:latin typeface="Times New Roman"/>
              <a:ea typeface="Times New Roman"/>
              <a:cs typeface="Times New Roman"/>
              <a:sym typeface="Times New Roman"/>
            </a:endParaRPr>
          </a:p>
        </p:txBody>
      </p:sp>
      <p:sp>
        <p:nvSpPr>
          <p:cNvPr id="347" name="Google Shape;347;g23f91eca9bc_0_354"/>
          <p:cNvSpPr txBox="1"/>
          <p:nvPr>
            <p:ph idx="1" type="body"/>
          </p:nvPr>
        </p:nvSpPr>
        <p:spPr>
          <a:xfrm>
            <a:off x="554133" y="2048844"/>
            <a:ext cx="15147600" cy="6073500"/>
          </a:xfrm>
          <a:prstGeom prst="rect">
            <a:avLst/>
          </a:prstGeom>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sp>
        <p:nvSpPr>
          <p:cNvPr id="348" name="Google Shape;348;g23f91eca9bc_0_354"/>
          <p:cNvSpPr txBox="1"/>
          <p:nvPr/>
        </p:nvSpPr>
        <p:spPr>
          <a:xfrm>
            <a:off x="713067" y="1658400"/>
            <a:ext cx="10615500" cy="5388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sz="1900"/>
          </a:p>
        </p:txBody>
      </p:sp>
      <p:sp>
        <p:nvSpPr>
          <p:cNvPr id="349" name="Google Shape;349;g23f91eca9bc_0_354"/>
          <p:cNvSpPr txBox="1"/>
          <p:nvPr/>
        </p:nvSpPr>
        <p:spPr>
          <a:xfrm>
            <a:off x="632933" y="1794633"/>
            <a:ext cx="11312400" cy="5388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sz="1900"/>
          </a:p>
        </p:txBody>
      </p:sp>
      <p:pic>
        <p:nvPicPr>
          <p:cNvPr id="350" name="Google Shape;350;g23f91eca9bc_0_354"/>
          <p:cNvPicPr preferRelativeResize="0"/>
          <p:nvPr/>
        </p:nvPicPr>
        <p:blipFill>
          <a:blip r:embed="rId3">
            <a:alphaModFix/>
          </a:blip>
          <a:stretch>
            <a:fillRect/>
          </a:stretch>
        </p:blipFill>
        <p:spPr>
          <a:xfrm>
            <a:off x="554125" y="1929252"/>
            <a:ext cx="9835126" cy="2492376"/>
          </a:xfrm>
          <a:prstGeom prst="rect">
            <a:avLst/>
          </a:prstGeom>
          <a:noFill/>
          <a:ln>
            <a:noFill/>
          </a:ln>
        </p:spPr>
      </p:pic>
      <p:sp>
        <p:nvSpPr>
          <p:cNvPr id="351" name="Google Shape;351;g23f91eca9bc_0_354"/>
          <p:cNvSpPr txBox="1"/>
          <p:nvPr/>
        </p:nvSpPr>
        <p:spPr>
          <a:xfrm>
            <a:off x="917050" y="4797950"/>
            <a:ext cx="94722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Times New Roman"/>
                <a:ea typeface="Times New Roman"/>
                <a:cs typeface="Times New Roman"/>
                <a:sym typeface="Times New Roman"/>
              </a:rPr>
              <a:t>Prompts[</a:t>
            </a:r>
            <a:r>
              <a:rPr lang="en-US" sz="1800">
                <a:latin typeface="Times New Roman"/>
                <a:ea typeface="Times New Roman"/>
                <a:cs typeface="Times New Roman"/>
                <a:sym typeface="Times New Roman"/>
              </a:rPr>
              <a:t> “A painting of a squirrel eating a burger”,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US" sz="1800">
                <a:latin typeface="Times New Roman"/>
                <a:ea typeface="Times New Roman"/>
                <a:cs typeface="Times New Roman"/>
                <a:sym typeface="Times New Roman"/>
              </a:rPr>
              <a:t>“A watercolor painting of a squirrel”,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US" sz="1800">
                <a:latin typeface="Times New Roman"/>
                <a:ea typeface="Times New Roman"/>
                <a:cs typeface="Times New Roman"/>
                <a:sym typeface="Times New Roman"/>
              </a:rPr>
              <a:t>“A dark painting of a squirrel eating a green burger”,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US" sz="1800">
                <a:latin typeface="Times New Roman"/>
                <a:ea typeface="Times New Roman"/>
                <a:cs typeface="Times New Roman"/>
                <a:sym typeface="Times New Roman"/>
              </a:rPr>
              <a:t>“A realistic photo of a squirrel eating a pink burger”</a:t>
            </a:r>
            <a:r>
              <a:rPr lang="en-US" sz="1800">
                <a:latin typeface="Times New Roman"/>
                <a:ea typeface="Times New Roman"/>
                <a:cs typeface="Times New Roman"/>
                <a:sym typeface="Times New Roman"/>
              </a:rPr>
              <a:t>]</a:t>
            </a:r>
            <a:endParaRPr sz="1800">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g23f91eca9bc_0_458"/>
          <p:cNvSpPr txBox="1"/>
          <p:nvPr>
            <p:ph type="title"/>
          </p:nvPr>
        </p:nvSpPr>
        <p:spPr>
          <a:xfrm>
            <a:off x="554133" y="791156"/>
            <a:ext cx="15147600" cy="10179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latin typeface="Times New Roman"/>
                <a:ea typeface="Times New Roman"/>
                <a:cs typeface="Times New Roman"/>
                <a:sym typeface="Times New Roman"/>
              </a:rPr>
              <a:t>Challenges:</a:t>
            </a:r>
            <a:endParaRPr>
              <a:latin typeface="Times New Roman"/>
              <a:ea typeface="Times New Roman"/>
              <a:cs typeface="Times New Roman"/>
              <a:sym typeface="Times New Roman"/>
            </a:endParaRPr>
          </a:p>
        </p:txBody>
      </p:sp>
      <p:sp>
        <p:nvSpPr>
          <p:cNvPr id="357" name="Google Shape;357;g23f91eca9bc_0_458"/>
          <p:cNvSpPr txBox="1"/>
          <p:nvPr>
            <p:ph idx="1" type="body"/>
          </p:nvPr>
        </p:nvSpPr>
        <p:spPr>
          <a:xfrm>
            <a:off x="554133" y="2048844"/>
            <a:ext cx="15147600" cy="6073500"/>
          </a:xfrm>
          <a:prstGeom prst="rect">
            <a:avLst/>
          </a:prstGeom>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sp>
        <p:nvSpPr>
          <p:cNvPr id="358" name="Google Shape;358;g23f91eca9bc_0_458"/>
          <p:cNvSpPr txBox="1"/>
          <p:nvPr/>
        </p:nvSpPr>
        <p:spPr>
          <a:xfrm>
            <a:off x="713067" y="1658400"/>
            <a:ext cx="10615500" cy="5388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t/>
            </a:r>
            <a:endParaRPr sz="1900"/>
          </a:p>
        </p:txBody>
      </p:sp>
      <p:sp>
        <p:nvSpPr>
          <p:cNvPr id="359" name="Google Shape;359;g23f91eca9bc_0_458"/>
          <p:cNvSpPr txBox="1"/>
          <p:nvPr/>
        </p:nvSpPr>
        <p:spPr>
          <a:xfrm>
            <a:off x="632933" y="1794633"/>
            <a:ext cx="11312400" cy="2201100"/>
          </a:xfrm>
          <a:prstGeom prst="rect">
            <a:avLst/>
          </a:prstGeom>
          <a:noFill/>
          <a:ln>
            <a:noFill/>
          </a:ln>
        </p:spPr>
        <p:txBody>
          <a:bodyPr anchorCtr="0" anchor="t" bIns="121900" lIns="121900" spcFirstLastPara="1" rIns="121900" wrap="square" tIns="121900">
            <a:spAutoFit/>
          </a:bodyPr>
          <a:lstStyle/>
          <a:p>
            <a:pPr indent="-342900" lvl="0" marL="457200" rtl="0" algn="l">
              <a:spcBef>
                <a:spcPts val="0"/>
              </a:spcBef>
              <a:spcAft>
                <a:spcPts val="0"/>
              </a:spcAft>
              <a:buSzPts val="1800"/>
              <a:buFont typeface="Times New Roman"/>
              <a:buChar char="●"/>
            </a:pPr>
            <a:r>
              <a:rPr lang="en-US" sz="1800">
                <a:latin typeface="Times New Roman"/>
                <a:ea typeface="Times New Roman"/>
                <a:cs typeface="Times New Roman"/>
                <a:sym typeface="Times New Roman"/>
              </a:rPr>
              <a:t>Finding the right prompts are going to be challenging. Also how to edit the original prompt to have the best edited image is tricky.</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US" sz="1800">
                <a:latin typeface="Times New Roman"/>
                <a:ea typeface="Times New Roman"/>
                <a:cs typeface="Times New Roman"/>
                <a:sym typeface="Times New Roman"/>
              </a:rPr>
              <a:t>This model has been trained on the limited dataset.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US" sz="1800">
                <a:latin typeface="Times New Roman"/>
                <a:ea typeface="Times New Roman"/>
                <a:cs typeface="Times New Roman"/>
                <a:sym typeface="Times New Roman"/>
              </a:rPr>
              <a:t>This model editing options are limited. Current model </a:t>
            </a:r>
            <a:r>
              <a:rPr lang="en-US" sz="1800">
                <a:solidFill>
                  <a:schemeClr val="dk1"/>
                </a:solidFill>
                <a:latin typeface="Times New Roman"/>
                <a:ea typeface="Times New Roman"/>
                <a:cs typeface="Times New Roman"/>
                <a:sym typeface="Times New Roman"/>
              </a:rPr>
              <a:t>cannot be used to spatially move existing objects across the image.</a:t>
            </a:r>
            <a:endParaRPr sz="22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900">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g22f8c4c5b69_0_157"/>
          <p:cNvSpPr txBox="1"/>
          <p:nvPr>
            <p:ph idx="1" type="body"/>
          </p:nvPr>
        </p:nvSpPr>
        <p:spPr>
          <a:xfrm>
            <a:off x="749275" y="1690825"/>
            <a:ext cx="11343900" cy="51063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0"/>
              </a:spcBef>
              <a:spcAft>
                <a:spcPts val="0"/>
              </a:spcAft>
              <a:buNone/>
            </a:pPr>
            <a:r>
              <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800">
              <a:latin typeface="Times New Roman"/>
              <a:ea typeface="Times New Roman"/>
              <a:cs typeface="Times New Roman"/>
              <a:sym typeface="Times New Roman"/>
            </a:endParaRPr>
          </a:p>
        </p:txBody>
      </p:sp>
      <p:sp>
        <p:nvSpPr>
          <p:cNvPr id="366" name="Google Shape;366;g22f8c4c5b69_0_15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latin typeface="Times New Roman"/>
                <a:ea typeface="Times New Roman"/>
                <a:cs typeface="Times New Roman"/>
                <a:sym typeface="Times New Roman"/>
              </a:rPr>
              <a:t>  </a:t>
            </a:r>
            <a:endParaRPr b="1">
              <a:latin typeface="Times New Roman"/>
              <a:ea typeface="Times New Roman"/>
              <a:cs typeface="Times New Roman"/>
              <a:sym typeface="Times New Roman"/>
            </a:endParaRPr>
          </a:p>
        </p:txBody>
      </p:sp>
      <p:sp>
        <p:nvSpPr>
          <p:cNvPr id="367" name="Google Shape;367;g22f8c4c5b69_0_157"/>
          <p:cNvSpPr txBox="1"/>
          <p:nvPr/>
        </p:nvSpPr>
        <p:spPr>
          <a:xfrm>
            <a:off x="699800" y="279925"/>
            <a:ext cx="671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368" name="Google Shape;368;g22f8c4c5b69_0_157"/>
          <p:cNvSpPr txBox="1"/>
          <p:nvPr/>
        </p:nvSpPr>
        <p:spPr>
          <a:xfrm>
            <a:off x="863075" y="2029400"/>
            <a:ext cx="2635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369" name="Google Shape;369;g22f8c4c5b69_0_157"/>
          <p:cNvSpPr txBox="1"/>
          <p:nvPr/>
        </p:nvSpPr>
        <p:spPr>
          <a:xfrm>
            <a:off x="749275" y="2087725"/>
            <a:ext cx="5268900" cy="4617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1800">
              <a:latin typeface="Times New Roman"/>
              <a:ea typeface="Times New Roman"/>
              <a:cs typeface="Times New Roman"/>
              <a:sym typeface="Times New Roman"/>
            </a:endParaRPr>
          </a:p>
        </p:txBody>
      </p:sp>
      <p:sp>
        <p:nvSpPr>
          <p:cNvPr id="370" name="Google Shape;370;g22f8c4c5b69_0_157"/>
          <p:cNvSpPr txBox="1"/>
          <p:nvPr/>
        </p:nvSpPr>
        <p:spPr>
          <a:xfrm>
            <a:off x="3160750" y="2239350"/>
            <a:ext cx="55518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500">
                <a:latin typeface="Times New Roman"/>
                <a:ea typeface="Times New Roman"/>
                <a:cs typeface="Times New Roman"/>
                <a:sym typeface="Times New Roman"/>
              </a:rPr>
              <a:t>Thank you for listening!</a:t>
            </a:r>
            <a:endParaRPr b="1" sz="35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0" name="Shape 150"/>
        <p:cNvGrpSpPr/>
        <p:nvPr/>
      </p:nvGrpSpPr>
      <p:grpSpPr>
        <a:xfrm>
          <a:off x="0" y="0"/>
          <a:ext cx="0" cy="0"/>
          <a:chOff x="0" y="0"/>
          <a:chExt cx="0" cy="0"/>
        </a:xfrm>
      </p:grpSpPr>
      <p:sp>
        <p:nvSpPr>
          <p:cNvPr id="151" name="Google Shape;151;g2402ea87885_1_13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2" name="Google Shape;152;g2402ea87885_1_133"/>
          <p:cNvSpPr txBox="1"/>
          <p:nvPr>
            <p:ph type="title"/>
          </p:nvPr>
        </p:nvSpPr>
        <p:spPr>
          <a:xfrm>
            <a:off x="838199" y="1093788"/>
            <a:ext cx="10506600" cy="29673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600"/>
              <a:buFont typeface="Calibri"/>
              <a:buNone/>
            </a:pPr>
            <a:r>
              <a:rPr lang="en-US" sz="5200">
                <a:latin typeface="Times New Roman"/>
                <a:ea typeface="Times New Roman"/>
                <a:cs typeface="Times New Roman"/>
                <a:sym typeface="Times New Roman"/>
              </a:rPr>
              <a:t>Summary of Project</a:t>
            </a:r>
            <a:endParaRPr sz="4600">
              <a:latin typeface="Times New Roman"/>
              <a:ea typeface="Times New Roman"/>
              <a:cs typeface="Times New Roman"/>
              <a:sym typeface="Times New Roman"/>
            </a:endParaRPr>
          </a:p>
        </p:txBody>
      </p:sp>
      <p:sp>
        <p:nvSpPr>
          <p:cNvPr id="153" name="Google Shape;153;g2402ea87885_1_133"/>
          <p:cNvSpPr/>
          <p:nvPr/>
        </p:nvSpPr>
        <p:spPr>
          <a:xfrm>
            <a:off x="841248" y="4331166"/>
            <a:ext cx="10506600" cy="18300"/>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54" name="Google Shape;154;g2402ea87885_1_133"/>
          <p:cNvSpPr/>
          <p:nvPr/>
        </p:nvSpPr>
        <p:spPr>
          <a:xfrm rot="5400000">
            <a:off x="9346854" y="2348846"/>
            <a:ext cx="54900" cy="39468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2402ea87885_1_14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Summary of Project</a:t>
            </a:r>
            <a:endParaRPr b="1">
              <a:latin typeface="Times New Roman"/>
              <a:ea typeface="Times New Roman"/>
              <a:cs typeface="Times New Roman"/>
              <a:sym typeface="Times New Roman"/>
            </a:endParaRPr>
          </a:p>
        </p:txBody>
      </p:sp>
      <p:cxnSp>
        <p:nvCxnSpPr>
          <p:cNvPr id="161" name="Google Shape;161;g2402ea87885_1_140"/>
          <p:cNvCxnSpPr/>
          <p:nvPr/>
        </p:nvCxnSpPr>
        <p:spPr>
          <a:xfrm>
            <a:off x="838200" y="1423447"/>
            <a:ext cx="3846900" cy="0"/>
          </a:xfrm>
          <a:prstGeom prst="straightConnector1">
            <a:avLst/>
          </a:prstGeom>
          <a:noFill/>
          <a:ln cap="flat" cmpd="sng" w="38100">
            <a:solidFill>
              <a:schemeClr val="accent2"/>
            </a:solidFill>
            <a:prstDash val="solid"/>
            <a:miter lim="800000"/>
            <a:headEnd len="sm" w="sm" type="none"/>
            <a:tailEnd len="sm" w="sm" type="none"/>
          </a:ln>
        </p:spPr>
      </p:cxnSp>
      <p:sp>
        <p:nvSpPr>
          <p:cNvPr id="162" name="Google Shape;162;g2402ea87885_1_140"/>
          <p:cNvSpPr txBox="1"/>
          <p:nvPr>
            <p:ph idx="1" type="body"/>
          </p:nvPr>
        </p:nvSpPr>
        <p:spPr>
          <a:xfrm>
            <a:off x="838200" y="1825625"/>
            <a:ext cx="10319400" cy="4667400"/>
          </a:xfrm>
          <a:prstGeom prst="rect">
            <a:avLst/>
          </a:prstGeom>
          <a:noFill/>
          <a:ln>
            <a:noFill/>
          </a:ln>
        </p:spPr>
        <p:txBody>
          <a:bodyPr anchorCtr="0" anchor="t" bIns="45700" lIns="91425" spcFirstLastPara="1" rIns="91425" wrap="square" tIns="45700">
            <a:normAutofit/>
          </a:bodyPr>
          <a:lstStyle/>
          <a:p>
            <a:pPr indent="-400050" lvl="0" marL="457200" rtl="0" algn="l">
              <a:lnSpc>
                <a:spcPct val="115000"/>
              </a:lnSpc>
              <a:spcBef>
                <a:spcPts val="0"/>
              </a:spcBef>
              <a:spcAft>
                <a:spcPts val="0"/>
              </a:spcAft>
              <a:buSzPts val="2700"/>
              <a:buFont typeface="Times New Roman"/>
              <a:buChar char="•"/>
            </a:pPr>
            <a:r>
              <a:rPr lang="en-US" sz="2500">
                <a:latin typeface="Times New Roman"/>
                <a:ea typeface="Times New Roman"/>
                <a:cs typeface="Times New Roman"/>
                <a:sym typeface="Times New Roman"/>
              </a:rPr>
              <a:t>Take stories as input and create illustrations of those stories as output</a:t>
            </a:r>
            <a:endParaRPr sz="2500">
              <a:latin typeface="Times New Roman"/>
              <a:ea typeface="Times New Roman"/>
              <a:cs typeface="Times New Roman"/>
              <a:sym typeface="Times New Roman"/>
            </a:endParaRPr>
          </a:p>
          <a:p>
            <a:pPr indent="-387350" lvl="0" marL="457200" rtl="0" algn="l">
              <a:lnSpc>
                <a:spcPct val="115000"/>
              </a:lnSpc>
              <a:spcBef>
                <a:spcPts val="0"/>
              </a:spcBef>
              <a:spcAft>
                <a:spcPts val="0"/>
              </a:spcAft>
              <a:buSzPts val="2500"/>
              <a:buFont typeface="Times New Roman"/>
              <a:buChar char="•"/>
            </a:pPr>
            <a:r>
              <a:rPr b="1" lang="en-US" sz="2500">
                <a:latin typeface="Times New Roman"/>
                <a:ea typeface="Times New Roman"/>
                <a:cs typeface="Times New Roman"/>
                <a:sym typeface="Times New Roman"/>
              </a:rPr>
              <a:t>Approach:</a:t>
            </a:r>
            <a:endParaRPr b="1" sz="2500">
              <a:latin typeface="Times New Roman"/>
              <a:ea typeface="Times New Roman"/>
              <a:cs typeface="Times New Roman"/>
              <a:sym typeface="Times New Roman"/>
            </a:endParaRPr>
          </a:p>
          <a:p>
            <a:pPr indent="-387350" lvl="1" marL="914400" rtl="0" algn="l">
              <a:lnSpc>
                <a:spcPct val="115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Stories → Text Summarization  → Text-to-Image Generation → Illustrations </a:t>
            </a:r>
            <a:endParaRPr sz="2500">
              <a:latin typeface="Times New Roman"/>
              <a:ea typeface="Times New Roman"/>
              <a:cs typeface="Times New Roman"/>
              <a:sym typeface="Times New Roman"/>
            </a:endParaRPr>
          </a:p>
          <a:p>
            <a:pPr indent="-387350" lvl="0" marL="457200" rtl="0" algn="l">
              <a:lnSpc>
                <a:spcPct val="115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In this presentation, we will cover the experiments we have done for the Text Summarization task and the Image Generation task</a:t>
            </a:r>
            <a:endParaRPr sz="25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6" name="Shape 166"/>
        <p:cNvGrpSpPr/>
        <p:nvPr/>
      </p:nvGrpSpPr>
      <p:grpSpPr>
        <a:xfrm>
          <a:off x="0" y="0"/>
          <a:ext cx="0" cy="0"/>
          <a:chOff x="0" y="0"/>
          <a:chExt cx="0" cy="0"/>
        </a:xfrm>
      </p:grpSpPr>
      <p:sp>
        <p:nvSpPr>
          <p:cNvPr id="167" name="Google Shape;167;g2402ea87885_1_0"/>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8" name="Google Shape;168;g2402ea87885_1_0"/>
          <p:cNvSpPr txBox="1"/>
          <p:nvPr>
            <p:ph type="title"/>
          </p:nvPr>
        </p:nvSpPr>
        <p:spPr>
          <a:xfrm>
            <a:off x="838199" y="1093788"/>
            <a:ext cx="10506600" cy="29673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600"/>
              <a:buFont typeface="Calibri"/>
              <a:buNone/>
            </a:pPr>
            <a:r>
              <a:rPr lang="en-US" sz="5200">
                <a:latin typeface="Times New Roman"/>
                <a:ea typeface="Times New Roman"/>
                <a:cs typeface="Times New Roman"/>
                <a:sym typeface="Times New Roman"/>
              </a:rPr>
              <a:t>Text Summarization</a:t>
            </a:r>
            <a:endParaRPr sz="4600">
              <a:latin typeface="Times New Roman"/>
              <a:ea typeface="Times New Roman"/>
              <a:cs typeface="Times New Roman"/>
              <a:sym typeface="Times New Roman"/>
            </a:endParaRPr>
          </a:p>
        </p:txBody>
      </p:sp>
      <p:sp>
        <p:nvSpPr>
          <p:cNvPr id="169" name="Google Shape;169;g2402ea87885_1_0"/>
          <p:cNvSpPr/>
          <p:nvPr/>
        </p:nvSpPr>
        <p:spPr>
          <a:xfrm>
            <a:off x="841248" y="4331166"/>
            <a:ext cx="10506600" cy="18300"/>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170" name="Google Shape;170;g2402ea87885_1_0"/>
          <p:cNvSpPr/>
          <p:nvPr/>
        </p:nvSpPr>
        <p:spPr>
          <a:xfrm rot="5400000">
            <a:off x="9346854" y="2348846"/>
            <a:ext cx="54900" cy="39468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2402ea87885_1_1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Text Summarization</a:t>
            </a:r>
            <a:endParaRPr b="1">
              <a:latin typeface="Times New Roman"/>
              <a:ea typeface="Times New Roman"/>
              <a:cs typeface="Times New Roman"/>
              <a:sym typeface="Times New Roman"/>
            </a:endParaRPr>
          </a:p>
        </p:txBody>
      </p:sp>
      <p:cxnSp>
        <p:nvCxnSpPr>
          <p:cNvPr id="177" name="Google Shape;177;g2402ea87885_1_13"/>
          <p:cNvCxnSpPr/>
          <p:nvPr/>
        </p:nvCxnSpPr>
        <p:spPr>
          <a:xfrm>
            <a:off x="838200" y="1423447"/>
            <a:ext cx="3846900" cy="0"/>
          </a:xfrm>
          <a:prstGeom prst="straightConnector1">
            <a:avLst/>
          </a:prstGeom>
          <a:noFill/>
          <a:ln cap="flat" cmpd="sng" w="38100">
            <a:solidFill>
              <a:schemeClr val="accent2"/>
            </a:solidFill>
            <a:prstDash val="solid"/>
            <a:miter lim="800000"/>
            <a:headEnd len="sm" w="sm" type="none"/>
            <a:tailEnd len="sm" w="sm" type="none"/>
          </a:ln>
        </p:spPr>
      </p:cxnSp>
      <p:sp>
        <p:nvSpPr>
          <p:cNvPr id="178" name="Google Shape;178;g2402ea87885_1_13"/>
          <p:cNvSpPr txBox="1"/>
          <p:nvPr>
            <p:ph idx="1" type="body"/>
          </p:nvPr>
        </p:nvSpPr>
        <p:spPr>
          <a:xfrm>
            <a:off x="838200" y="1825625"/>
            <a:ext cx="10319400" cy="46674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0"/>
              </a:spcBef>
              <a:spcAft>
                <a:spcPts val="0"/>
              </a:spcAft>
              <a:buNone/>
            </a:pPr>
            <a:r>
              <a:t/>
            </a:r>
            <a:endParaRPr sz="18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sz="1800">
              <a:latin typeface="Times New Roman"/>
              <a:ea typeface="Times New Roman"/>
              <a:cs typeface="Times New Roman"/>
              <a:sym typeface="Times New Roman"/>
            </a:endParaRPr>
          </a:p>
          <a:p>
            <a:pPr indent="0" lvl="0" marL="457200" rtl="0" algn="l">
              <a:lnSpc>
                <a:spcPct val="115000"/>
              </a:lnSpc>
              <a:spcBef>
                <a:spcPts val="1200"/>
              </a:spcBef>
              <a:spcAft>
                <a:spcPts val="1200"/>
              </a:spcAft>
              <a:buNone/>
            </a:pPr>
            <a:r>
              <a:t/>
            </a:r>
            <a:endParaRPr sz="3100">
              <a:latin typeface="Times New Roman"/>
              <a:ea typeface="Times New Roman"/>
              <a:cs typeface="Times New Roman"/>
              <a:sym typeface="Times New Roman"/>
            </a:endParaRPr>
          </a:p>
        </p:txBody>
      </p:sp>
      <p:sp>
        <p:nvSpPr>
          <p:cNvPr id="179" name="Google Shape;179;g2402ea87885_1_13"/>
          <p:cNvSpPr/>
          <p:nvPr/>
        </p:nvSpPr>
        <p:spPr>
          <a:xfrm>
            <a:off x="838200" y="3083750"/>
            <a:ext cx="2914200" cy="1624800"/>
          </a:xfrm>
          <a:prstGeom prst="rect">
            <a:avLst/>
          </a:prstGeom>
          <a:solidFill>
            <a:srgbClr val="FCE5CD"/>
          </a:solidFill>
          <a:ln cap="flat" cmpd="sng" w="762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3300">
                <a:latin typeface="Times New Roman"/>
                <a:ea typeface="Times New Roman"/>
                <a:cs typeface="Times New Roman"/>
                <a:sym typeface="Times New Roman"/>
              </a:rPr>
              <a:t>Select Model</a:t>
            </a:r>
            <a:endParaRPr b="1" sz="3300">
              <a:latin typeface="Times New Roman"/>
              <a:ea typeface="Times New Roman"/>
              <a:cs typeface="Times New Roman"/>
              <a:sym typeface="Times New Roman"/>
            </a:endParaRPr>
          </a:p>
        </p:txBody>
      </p:sp>
      <p:sp>
        <p:nvSpPr>
          <p:cNvPr id="180" name="Google Shape;180;g2402ea87885_1_13"/>
          <p:cNvSpPr/>
          <p:nvPr/>
        </p:nvSpPr>
        <p:spPr>
          <a:xfrm>
            <a:off x="4786725" y="3083750"/>
            <a:ext cx="2914200" cy="1624800"/>
          </a:xfrm>
          <a:prstGeom prst="rect">
            <a:avLst/>
          </a:prstGeom>
          <a:solidFill>
            <a:schemeClr val="lt1"/>
          </a:solidFill>
          <a:ln cap="flat" cmpd="sng" w="762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sz="3300">
                <a:solidFill>
                  <a:schemeClr val="dk1"/>
                </a:solidFill>
                <a:latin typeface="Times New Roman"/>
                <a:ea typeface="Times New Roman"/>
                <a:cs typeface="Times New Roman"/>
                <a:sym typeface="Times New Roman"/>
              </a:rPr>
              <a:t>Fine-tune Model</a:t>
            </a:r>
            <a:endParaRPr/>
          </a:p>
        </p:txBody>
      </p:sp>
      <p:sp>
        <p:nvSpPr>
          <p:cNvPr id="181" name="Google Shape;181;g2402ea87885_1_13"/>
          <p:cNvSpPr/>
          <p:nvPr/>
        </p:nvSpPr>
        <p:spPr>
          <a:xfrm>
            <a:off x="8735250" y="3083750"/>
            <a:ext cx="2914200" cy="1624800"/>
          </a:xfrm>
          <a:prstGeom prst="rect">
            <a:avLst/>
          </a:prstGeom>
          <a:solidFill>
            <a:schemeClr val="lt1"/>
          </a:solidFill>
          <a:ln cap="flat" cmpd="sng" w="762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sz="2600">
                <a:solidFill>
                  <a:schemeClr val="dk1"/>
                </a:solidFill>
                <a:latin typeface="Times New Roman"/>
                <a:ea typeface="Times New Roman"/>
                <a:cs typeface="Times New Roman"/>
                <a:sym typeface="Times New Roman"/>
              </a:rPr>
              <a:t>Make Appropriate Output for Image Generation</a:t>
            </a:r>
            <a:endParaRPr sz="700"/>
          </a:p>
        </p:txBody>
      </p:sp>
      <p:sp>
        <p:nvSpPr>
          <p:cNvPr id="182" name="Google Shape;182;g2402ea87885_1_13"/>
          <p:cNvSpPr/>
          <p:nvPr/>
        </p:nvSpPr>
        <p:spPr>
          <a:xfrm>
            <a:off x="3983363" y="3716450"/>
            <a:ext cx="572400" cy="3594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g2402ea87885_1_13"/>
          <p:cNvSpPr/>
          <p:nvPr/>
        </p:nvSpPr>
        <p:spPr>
          <a:xfrm>
            <a:off x="7931875" y="3716450"/>
            <a:ext cx="572400" cy="3594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g2402ea87885_1_13"/>
          <p:cNvSpPr txBox="1"/>
          <p:nvPr/>
        </p:nvSpPr>
        <p:spPr>
          <a:xfrm>
            <a:off x="838200" y="1690825"/>
            <a:ext cx="85140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300">
                <a:latin typeface="Times New Roman"/>
                <a:ea typeface="Times New Roman"/>
                <a:cs typeface="Times New Roman"/>
                <a:sym typeface="Times New Roman"/>
              </a:rPr>
              <a:t>Envisioned Approach for Text Summarization</a:t>
            </a:r>
            <a:endParaRPr b="1" sz="23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g2402ea87885_1_3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Select Model </a:t>
            </a:r>
            <a:endParaRPr b="1">
              <a:latin typeface="Times New Roman"/>
              <a:ea typeface="Times New Roman"/>
              <a:cs typeface="Times New Roman"/>
              <a:sym typeface="Times New Roman"/>
            </a:endParaRPr>
          </a:p>
        </p:txBody>
      </p:sp>
      <p:cxnSp>
        <p:nvCxnSpPr>
          <p:cNvPr id="191" name="Google Shape;191;g2402ea87885_1_35"/>
          <p:cNvCxnSpPr/>
          <p:nvPr/>
        </p:nvCxnSpPr>
        <p:spPr>
          <a:xfrm>
            <a:off x="838200" y="1423447"/>
            <a:ext cx="3846900" cy="0"/>
          </a:xfrm>
          <a:prstGeom prst="straightConnector1">
            <a:avLst/>
          </a:prstGeom>
          <a:noFill/>
          <a:ln cap="flat" cmpd="sng" w="38100">
            <a:solidFill>
              <a:schemeClr val="accent2"/>
            </a:solidFill>
            <a:prstDash val="solid"/>
            <a:miter lim="800000"/>
            <a:headEnd len="sm" w="sm" type="none"/>
            <a:tailEnd len="sm" w="sm" type="none"/>
          </a:ln>
        </p:spPr>
      </p:cxnSp>
      <p:sp>
        <p:nvSpPr>
          <p:cNvPr id="192" name="Google Shape;192;g2402ea87885_1_35"/>
          <p:cNvSpPr txBox="1"/>
          <p:nvPr>
            <p:ph idx="1" type="body"/>
          </p:nvPr>
        </p:nvSpPr>
        <p:spPr>
          <a:xfrm>
            <a:off x="838200" y="1825625"/>
            <a:ext cx="10319400" cy="4667400"/>
          </a:xfrm>
          <a:prstGeom prst="rect">
            <a:avLst/>
          </a:prstGeom>
          <a:noFill/>
          <a:ln>
            <a:noFill/>
          </a:ln>
        </p:spPr>
        <p:txBody>
          <a:bodyPr anchorCtr="0" anchor="t" bIns="45700" lIns="91425" spcFirstLastPara="1" rIns="91425" wrap="square" tIns="45700">
            <a:normAutofit/>
          </a:bodyPr>
          <a:lstStyle/>
          <a:p>
            <a:pPr indent="-400050" lvl="0" marL="4572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Considered Models: </a:t>
            </a:r>
            <a:r>
              <a:rPr lang="en-US" sz="2700">
                <a:latin typeface="Times New Roman"/>
                <a:ea typeface="Times New Roman"/>
                <a:cs typeface="Times New Roman"/>
                <a:sym typeface="Times New Roman"/>
              </a:rPr>
              <a:t>Bart, T5</a:t>
            </a:r>
            <a:endParaRPr sz="2700">
              <a:latin typeface="Times New Roman"/>
              <a:ea typeface="Times New Roman"/>
              <a:cs typeface="Times New Roman"/>
              <a:sym typeface="Times New Roman"/>
            </a:endParaRPr>
          </a:p>
          <a:p>
            <a:pPr indent="-400050" lvl="0" marL="4572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Bart</a:t>
            </a:r>
            <a:endParaRPr b="1" sz="2700">
              <a:latin typeface="Times New Roman"/>
              <a:ea typeface="Times New Roman"/>
              <a:cs typeface="Times New Roman"/>
              <a:sym typeface="Times New Roman"/>
            </a:endParaRPr>
          </a:p>
          <a:p>
            <a:pPr indent="-387350" lvl="1" marL="914400" rtl="0" algn="l">
              <a:lnSpc>
                <a:spcPct val="115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Used for pretraining sequence-to-sequence models[1]</a:t>
            </a:r>
            <a:endParaRPr sz="2500">
              <a:latin typeface="Times New Roman"/>
              <a:ea typeface="Times New Roman"/>
              <a:cs typeface="Times New Roman"/>
              <a:sym typeface="Times New Roman"/>
            </a:endParaRPr>
          </a:p>
          <a:p>
            <a:pPr indent="-387350" lvl="1" marL="914400" rtl="0" algn="l">
              <a:lnSpc>
                <a:spcPct val="115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Pre-trained dataset used for experiment: CNN/Daily Mail [2]</a:t>
            </a:r>
            <a:endParaRPr sz="2500">
              <a:latin typeface="Times New Roman"/>
              <a:ea typeface="Times New Roman"/>
              <a:cs typeface="Times New Roman"/>
              <a:sym typeface="Times New Roman"/>
            </a:endParaRPr>
          </a:p>
          <a:p>
            <a:pPr indent="-361950" lvl="2" marL="1371600" rtl="0" algn="l">
              <a:lnSpc>
                <a:spcPct val="115000"/>
              </a:lnSpc>
              <a:spcBef>
                <a:spcPts val="0"/>
              </a:spcBef>
              <a:spcAft>
                <a:spcPts val="0"/>
              </a:spcAft>
              <a:buSzPts val="2100"/>
              <a:buFont typeface="Times New Roman"/>
              <a:buChar char="•"/>
            </a:pPr>
            <a:r>
              <a:rPr lang="en-US" sz="2100">
                <a:latin typeface="Times New Roman"/>
                <a:ea typeface="Times New Roman"/>
                <a:cs typeface="Times New Roman"/>
                <a:sym typeface="Times New Roman"/>
              </a:rPr>
              <a:t>News articles</a:t>
            </a:r>
            <a:endParaRPr sz="2100">
              <a:latin typeface="Times New Roman"/>
              <a:ea typeface="Times New Roman"/>
              <a:cs typeface="Times New Roman"/>
              <a:sym typeface="Times New Roman"/>
            </a:endParaRPr>
          </a:p>
          <a:p>
            <a:pPr indent="-400050" lvl="0" marL="4572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T5</a:t>
            </a:r>
            <a:endParaRPr sz="2700">
              <a:latin typeface="Times New Roman"/>
              <a:ea typeface="Times New Roman"/>
              <a:cs typeface="Times New Roman"/>
              <a:sym typeface="Times New Roman"/>
            </a:endParaRPr>
          </a:p>
          <a:p>
            <a:pPr indent="-387350" lvl="1" marL="914400" rtl="0" algn="l">
              <a:lnSpc>
                <a:spcPct val="115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Pre-trained dataset used for experiment: Colossal Clean Crawled Corpus[3]</a:t>
            </a:r>
            <a:endParaRPr sz="2500">
              <a:latin typeface="Times New Roman"/>
              <a:ea typeface="Times New Roman"/>
              <a:cs typeface="Times New Roman"/>
              <a:sym typeface="Times New Roman"/>
            </a:endParaRPr>
          </a:p>
          <a:p>
            <a:pPr indent="-355600" lvl="2" marL="1371600" rtl="0" algn="l">
              <a:lnSpc>
                <a:spcPct val="115000"/>
              </a:lnSpc>
              <a:spcBef>
                <a:spcPts val="0"/>
              </a:spcBef>
              <a:spcAft>
                <a:spcPts val="0"/>
              </a:spcAft>
              <a:buSzPts val="2000"/>
              <a:buFont typeface="Times New Roman"/>
              <a:buChar char="•"/>
            </a:pPr>
            <a:r>
              <a:rPr lang="en-US">
                <a:latin typeface="Times New Roman"/>
                <a:ea typeface="Times New Roman"/>
                <a:cs typeface="Times New Roman"/>
                <a:sym typeface="Times New Roman"/>
              </a:rPr>
              <a:t>English text from the web</a:t>
            </a:r>
            <a:endParaRPr>
              <a:latin typeface="Times New Roman"/>
              <a:ea typeface="Times New Roman"/>
              <a:cs typeface="Times New Roman"/>
              <a:sym typeface="Times New Roman"/>
            </a:endParaRPr>
          </a:p>
        </p:txBody>
      </p:sp>
      <p:sp>
        <p:nvSpPr>
          <p:cNvPr id="193" name="Google Shape;193;g2402ea87885_1_35"/>
          <p:cNvSpPr txBox="1"/>
          <p:nvPr/>
        </p:nvSpPr>
        <p:spPr>
          <a:xfrm>
            <a:off x="767800" y="5717400"/>
            <a:ext cx="111486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100">
                <a:solidFill>
                  <a:srgbClr val="222222"/>
                </a:solidFill>
                <a:highlight>
                  <a:srgbClr val="FFFFFF"/>
                </a:highlight>
                <a:latin typeface="Times New Roman"/>
                <a:ea typeface="Times New Roman"/>
                <a:cs typeface="Times New Roman"/>
                <a:sym typeface="Times New Roman"/>
              </a:rPr>
              <a:t>[1]</a:t>
            </a:r>
            <a:r>
              <a:rPr lang="en-US" sz="1100">
                <a:solidFill>
                  <a:srgbClr val="222222"/>
                </a:solidFill>
                <a:highlight>
                  <a:srgbClr val="FFFFFF"/>
                </a:highlight>
                <a:latin typeface="Times New Roman"/>
                <a:ea typeface="Times New Roman"/>
                <a:cs typeface="Times New Roman"/>
                <a:sym typeface="Times New Roman"/>
              </a:rPr>
              <a:t>Lewis, Mike, et al. "Bart: Denoising sequence-to-sequence pre-training for natural language generation, translation, and comprehension." </a:t>
            </a:r>
            <a:r>
              <a:rPr i="1" lang="en-US" sz="1100">
                <a:solidFill>
                  <a:srgbClr val="222222"/>
                </a:solidFill>
                <a:highlight>
                  <a:srgbClr val="FFFFFF"/>
                </a:highlight>
                <a:latin typeface="Times New Roman"/>
                <a:ea typeface="Times New Roman"/>
                <a:cs typeface="Times New Roman"/>
                <a:sym typeface="Times New Roman"/>
              </a:rPr>
              <a:t>arXiv preprint arXiv:1910.13461</a:t>
            </a:r>
            <a:r>
              <a:rPr lang="en-US" sz="1100">
                <a:solidFill>
                  <a:srgbClr val="222222"/>
                </a:solidFill>
                <a:highlight>
                  <a:srgbClr val="FFFFFF"/>
                </a:highlight>
                <a:latin typeface="Times New Roman"/>
                <a:ea typeface="Times New Roman"/>
                <a:cs typeface="Times New Roman"/>
                <a:sym typeface="Times New Roman"/>
              </a:rPr>
              <a:t> (2019).</a:t>
            </a:r>
            <a:endParaRPr sz="1100">
              <a:solidFill>
                <a:srgbClr val="2222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US" sz="1100">
                <a:solidFill>
                  <a:srgbClr val="222222"/>
                </a:solidFill>
                <a:highlight>
                  <a:srgbClr val="FFFFFF"/>
                </a:highlight>
                <a:latin typeface="Times New Roman"/>
                <a:ea typeface="Times New Roman"/>
                <a:cs typeface="Times New Roman"/>
                <a:sym typeface="Times New Roman"/>
              </a:rPr>
              <a:t>[2]https://huggingface.co/facebook/bart-large-cnn</a:t>
            </a:r>
            <a:endParaRPr sz="1100">
              <a:solidFill>
                <a:srgbClr val="2222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US" sz="1100">
                <a:solidFill>
                  <a:srgbClr val="222222"/>
                </a:solidFill>
                <a:highlight>
                  <a:srgbClr val="FFFFFF"/>
                </a:highlight>
                <a:latin typeface="Times New Roman"/>
                <a:ea typeface="Times New Roman"/>
                <a:cs typeface="Times New Roman"/>
                <a:sym typeface="Times New Roman"/>
              </a:rPr>
              <a:t>https://huggingface.co/datasets/cnn_dailymail</a:t>
            </a:r>
            <a:endParaRPr sz="1100">
              <a:solidFill>
                <a:srgbClr val="2222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US" sz="1100">
                <a:solidFill>
                  <a:srgbClr val="222222"/>
                </a:solidFill>
                <a:highlight>
                  <a:srgbClr val="FFFFFF"/>
                </a:highlight>
                <a:latin typeface="Times New Roman"/>
                <a:ea typeface="Times New Roman"/>
                <a:cs typeface="Times New Roman"/>
                <a:sym typeface="Times New Roman"/>
              </a:rPr>
              <a:t>[3]Raffel, Colin, et al. "Exploring the limits of transfer learning with a unified text-to-text transformer." </a:t>
            </a:r>
            <a:r>
              <a:rPr i="1" lang="en-US" sz="1100">
                <a:solidFill>
                  <a:srgbClr val="222222"/>
                </a:solidFill>
                <a:highlight>
                  <a:srgbClr val="FFFFFF"/>
                </a:highlight>
                <a:latin typeface="Times New Roman"/>
                <a:ea typeface="Times New Roman"/>
                <a:cs typeface="Times New Roman"/>
                <a:sym typeface="Times New Roman"/>
              </a:rPr>
              <a:t>The Journal of Machine Learning Research</a:t>
            </a:r>
            <a:r>
              <a:rPr lang="en-US" sz="1100">
                <a:solidFill>
                  <a:srgbClr val="222222"/>
                </a:solidFill>
                <a:highlight>
                  <a:srgbClr val="FFFFFF"/>
                </a:highlight>
                <a:latin typeface="Times New Roman"/>
                <a:ea typeface="Times New Roman"/>
                <a:cs typeface="Times New Roman"/>
                <a:sym typeface="Times New Roman"/>
              </a:rPr>
              <a:t> 21.1 (2020): 5485-5551.</a:t>
            </a:r>
            <a:endParaRPr sz="1100">
              <a:solidFill>
                <a:srgbClr val="2222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US" sz="1100">
                <a:solidFill>
                  <a:srgbClr val="222222"/>
                </a:solidFill>
                <a:highlight>
                  <a:srgbClr val="FFFFFF"/>
                </a:highlight>
                <a:latin typeface="Times New Roman"/>
                <a:ea typeface="Times New Roman"/>
                <a:cs typeface="Times New Roman"/>
                <a:sym typeface="Times New Roman"/>
              </a:rPr>
              <a:t>https://huggingface.co/datasets/c4</a:t>
            </a:r>
            <a:endParaRPr sz="1100">
              <a:solidFill>
                <a:srgbClr val="222222"/>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2402ea87885_1_2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Select Model - Experiment</a:t>
            </a:r>
            <a:endParaRPr b="1">
              <a:latin typeface="Times New Roman"/>
              <a:ea typeface="Times New Roman"/>
              <a:cs typeface="Times New Roman"/>
              <a:sym typeface="Times New Roman"/>
            </a:endParaRPr>
          </a:p>
        </p:txBody>
      </p:sp>
      <p:cxnSp>
        <p:nvCxnSpPr>
          <p:cNvPr id="200" name="Google Shape;200;g2402ea87885_1_28"/>
          <p:cNvCxnSpPr/>
          <p:nvPr/>
        </p:nvCxnSpPr>
        <p:spPr>
          <a:xfrm>
            <a:off x="838200" y="1423447"/>
            <a:ext cx="3846900" cy="0"/>
          </a:xfrm>
          <a:prstGeom prst="straightConnector1">
            <a:avLst/>
          </a:prstGeom>
          <a:noFill/>
          <a:ln cap="flat" cmpd="sng" w="38100">
            <a:solidFill>
              <a:schemeClr val="accent2"/>
            </a:solidFill>
            <a:prstDash val="solid"/>
            <a:miter lim="800000"/>
            <a:headEnd len="sm" w="sm" type="none"/>
            <a:tailEnd len="sm" w="sm" type="none"/>
          </a:ln>
        </p:spPr>
      </p:cxnSp>
      <p:sp>
        <p:nvSpPr>
          <p:cNvPr id="201" name="Google Shape;201;g2402ea87885_1_28"/>
          <p:cNvSpPr txBox="1"/>
          <p:nvPr>
            <p:ph idx="1" type="body"/>
          </p:nvPr>
        </p:nvSpPr>
        <p:spPr>
          <a:xfrm>
            <a:off x="838200" y="1825625"/>
            <a:ext cx="10319400" cy="4667400"/>
          </a:xfrm>
          <a:prstGeom prst="rect">
            <a:avLst/>
          </a:prstGeom>
          <a:noFill/>
          <a:ln>
            <a:noFill/>
          </a:ln>
        </p:spPr>
        <p:txBody>
          <a:bodyPr anchorCtr="0" anchor="t" bIns="45700" lIns="91425" spcFirstLastPara="1" rIns="91425" wrap="square" tIns="45700">
            <a:normAutofit/>
          </a:bodyPr>
          <a:lstStyle/>
          <a:p>
            <a:pPr indent="-400050" lvl="0" marL="4572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Dataset:</a:t>
            </a:r>
            <a:r>
              <a:rPr lang="en-US" sz="2700">
                <a:latin typeface="Times New Roman"/>
                <a:ea typeface="Times New Roman"/>
                <a:cs typeface="Times New Roman"/>
                <a:sym typeface="Times New Roman"/>
              </a:rPr>
              <a:t> BookSum</a:t>
            </a:r>
            <a:endParaRPr sz="2700">
              <a:latin typeface="Times New Roman"/>
              <a:ea typeface="Times New Roman"/>
              <a:cs typeface="Times New Roman"/>
              <a:sym typeface="Times New Roman"/>
            </a:endParaRPr>
          </a:p>
          <a:p>
            <a:pPr indent="-400050" lvl="1" marL="914400" rtl="0" algn="l">
              <a:lnSpc>
                <a:spcPct val="115000"/>
              </a:lnSpc>
              <a:spcBef>
                <a:spcPts val="0"/>
              </a:spcBef>
              <a:spcAft>
                <a:spcPts val="0"/>
              </a:spcAft>
              <a:buSzPts val="2700"/>
              <a:buFont typeface="Times New Roman"/>
              <a:buChar char="•"/>
            </a:pPr>
            <a:r>
              <a:rPr lang="en-US" sz="2700">
                <a:latin typeface="Times New Roman"/>
                <a:ea typeface="Times New Roman"/>
                <a:cs typeface="Times New Roman"/>
                <a:sym typeface="Times New Roman"/>
              </a:rPr>
              <a:t>Dataset of texts from literatures, with summaries written by humans[1]</a:t>
            </a:r>
            <a:endParaRPr sz="2500">
              <a:latin typeface="Times New Roman"/>
              <a:ea typeface="Times New Roman"/>
              <a:cs typeface="Times New Roman"/>
              <a:sym typeface="Times New Roman"/>
            </a:endParaRPr>
          </a:p>
          <a:p>
            <a:pPr indent="-400050" lvl="0" marL="4572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Quantitative Evaluation Metric: </a:t>
            </a:r>
            <a:r>
              <a:rPr lang="en-US" sz="2700">
                <a:latin typeface="Times New Roman"/>
                <a:ea typeface="Times New Roman"/>
                <a:cs typeface="Times New Roman"/>
                <a:sym typeface="Times New Roman"/>
              </a:rPr>
              <a:t>ROUGE</a:t>
            </a:r>
            <a:endParaRPr sz="2700">
              <a:latin typeface="Times New Roman"/>
              <a:ea typeface="Times New Roman"/>
              <a:cs typeface="Times New Roman"/>
              <a:sym typeface="Times New Roman"/>
            </a:endParaRPr>
          </a:p>
          <a:p>
            <a:pPr indent="-387350" lvl="1" marL="914400" rtl="0" algn="l">
              <a:lnSpc>
                <a:spcPct val="115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ROUGE-1, ROUGE-2, ROUGE-L</a:t>
            </a:r>
            <a:endParaRPr sz="2500">
              <a:latin typeface="Times New Roman"/>
              <a:ea typeface="Times New Roman"/>
              <a:cs typeface="Times New Roman"/>
              <a:sym typeface="Times New Roman"/>
            </a:endParaRPr>
          </a:p>
          <a:p>
            <a:pPr indent="-387350" lvl="1" marL="914400" rtl="0" algn="l">
              <a:lnSpc>
                <a:spcPct val="115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ROUGE-N uses ngrams, ROUGE-L uses the Longest Common Subsequence for evaluation.[2]</a:t>
            </a:r>
            <a:endParaRPr sz="2500">
              <a:latin typeface="Times New Roman"/>
              <a:ea typeface="Times New Roman"/>
              <a:cs typeface="Times New Roman"/>
              <a:sym typeface="Times New Roman"/>
            </a:endParaRPr>
          </a:p>
          <a:p>
            <a:pPr indent="-400050" lvl="0" marL="457200" rtl="0" algn="l">
              <a:lnSpc>
                <a:spcPct val="115000"/>
              </a:lnSpc>
              <a:spcBef>
                <a:spcPts val="0"/>
              </a:spcBef>
              <a:spcAft>
                <a:spcPts val="0"/>
              </a:spcAft>
              <a:buSzPts val="2700"/>
              <a:buFont typeface="Times New Roman"/>
              <a:buChar char="•"/>
            </a:pPr>
            <a:r>
              <a:rPr b="1" lang="en-US" sz="2700">
                <a:latin typeface="Times New Roman"/>
                <a:ea typeface="Times New Roman"/>
                <a:cs typeface="Times New Roman"/>
                <a:sym typeface="Times New Roman"/>
              </a:rPr>
              <a:t>Qualitative Evaluation</a:t>
            </a:r>
            <a:endParaRPr b="1" sz="2700">
              <a:latin typeface="Times New Roman"/>
              <a:ea typeface="Times New Roman"/>
              <a:cs typeface="Times New Roman"/>
              <a:sym typeface="Times New Roman"/>
            </a:endParaRPr>
          </a:p>
          <a:p>
            <a:pPr indent="-387350" lvl="1" marL="914400" rtl="0" algn="l">
              <a:lnSpc>
                <a:spcPct val="115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Appropriate information selection, correct information, grammar</a:t>
            </a:r>
            <a:endParaRPr sz="2500">
              <a:latin typeface="Times New Roman"/>
              <a:ea typeface="Times New Roman"/>
              <a:cs typeface="Times New Roman"/>
              <a:sym typeface="Times New Roman"/>
            </a:endParaRPr>
          </a:p>
        </p:txBody>
      </p:sp>
      <p:sp>
        <p:nvSpPr>
          <p:cNvPr id="202" name="Google Shape;202;g2402ea87885_1_28"/>
          <p:cNvSpPr txBox="1"/>
          <p:nvPr/>
        </p:nvSpPr>
        <p:spPr>
          <a:xfrm>
            <a:off x="838200" y="6097575"/>
            <a:ext cx="108528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rgbClr val="222222"/>
                </a:solidFill>
                <a:highlight>
                  <a:srgbClr val="FFFFFF"/>
                </a:highlight>
                <a:latin typeface="Times New Roman"/>
                <a:ea typeface="Times New Roman"/>
                <a:cs typeface="Times New Roman"/>
                <a:sym typeface="Times New Roman"/>
              </a:rPr>
              <a:t>[1]</a:t>
            </a:r>
            <a:r>
              <a:rPr lang="en-US" sz="1200">
                <a:solidFill>
                  <a:srgbClr val="222222"/>
                </a:solidFill>
                <a:highlight>
                  <a:srgbClr val="FFFFFF"/>
                </a:highlight>
                <a:latin typeface="Times New Roman"/>
                <a:ea typeface="Times New Roman"/>
                <a:cs typeface="Times New Roman"/>
                <a:sym typeface="Times New Roman"/>
              </a:rPr>
              <a:t>Kryściński, Wojciech, et al. "Booksum: A collection of datasets for long-form narrative summarization." </a:t>
            </a:r>
            <a:r>
              <a:rPr i="1" lang="en-US" sz="1200">
                <a:solidFill>
                  <a:srgbClr val="222222"/>
                </a:solidFill>
                <a:highlight>
                  <a:srgbClr val="FFFFFF"/>
                </a:highlight>
                <a:latin typeface="Times New Roman"/>
                <a:ea typeface="Times New Roman"/>
                <a:cs typeface="Times New Roman"/>
                <a:sym typeface="Times New Roman"/>
              </a:rPr>
              <a:t>arXiv preprint arXiv:2105.08209</a:t>
            </a:r>
            <a:r>
              <a:rPr lang="en-US" sz="1200">
                <a:solidFill>
                  <a:srgbClr val="222222"/>
                </a:solidFill>
                <a:highlight>
                  <a:srgbClr val="FFFFFF"/>
                </a:highlight>
                <a:latin typeface="Times New Roman"/>
                <a:ea typeface="Times New Roman"/>
                <a:cs typeface="Times New Roman"/>
                <a:sym typeface="Times New Roman"/>
              </a:rPr>
              <a:t> (2021).</a:t>
            </a:r>
            <a:endParaRPr sz="1200">
              <a:solidFill>
                <a:srgbClr val="222222"/>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US" sz="1200">
                <a:solidFill>
                  <a:srgbClr val="222222"/>
                </a:solidFill>
                <a:highlight>
                  <a:srgbClr val="FFFFFF"/>
                </a:highlight>
                <a:latin typeface="Times New Roman"/>
                <a:ea typeface="Times New Roman"/>
                <a:cs typeface="Times New Roman"/>
                <a:sym typeface="Times New Roman"/>
              </a:rPr>
              <a:t>[2]Lin, Chin-Yew. "Rouge: A package for automatic evaluation of summaries." Text summarization branches out. 2004.</a:t>
            </a:r>
            <a:endParaRPr sz="1200">
              <a:solidFill>
                <a:srgbClr val="222222"/>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g2402ea87885_1_4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latin typeface="Times New Roman"/>
                <a:ea typeface="Times New Roman"/>
                <a:cs typeface="Times New Roman"/>
                <a:sym typeface="Times New Roman"/>
              </a:rPr>
              <a:t>Select Model - Quantitative Evaluation</a:t>
            </a:r>
            <a:endParaRPr b="1">
              <a:latin typeface="Times New Roman"/>
              <a:ea typeface="Times New Roman"/>
              <a:cs typeface="Times New Roman"/>
              <a:sym typeface="Times New Roman"/>
            </a:endParaRPr>
          </a:p>
        </p:txBody>
      </p:sp>
      <p:cxnSp>
        <p:nvCxnSpPr>
          <p:cNvPr id="209" name="Google Shape;209;g2402ea87885_1_42"/>
          <p:cNvCxnSpPr/>
          <p:nvPr/>
        </p:nvCxnSpPr>
        <p:spPr>
          <a:xfrm>
            <a:off x="838200" y="1423447"/>
            <a:ext cx="3846900" cy="0"/>
          </a:xfrm>
          <a:prstGeom prst="straightConnector1">
            <a:avLst/>
          </a:prstGeom>
          <a:noFill/>
          <a:ln cap="flat" cmpd="sng" w="38100">
            <a:solidFill>
              <a:schemeClr val="accent2"/>
            </a:solidFill>
            <a:prstDash val="solid"/>
            <a:miter lim="800000"/>
            <a:headEnd len="sm" w="sm" type="none"/>
            <a:tailEnd len="sm" w="sm" type="none"/>
          </a:ln>
        </p:spPr>
      </p:cxnSp>
      <p:sp>
        <p:nvSpPr>
          <p:cNvPr id="210" name="Google Shape;210;g2402ea87885_1_42"/>
          <p:cNvSpPr txBox="1"/>
          <p:nvPr>
            <p:ph idx="1" type="body"/>
          </p:nvPr>
        </p:nvSpPr>
        <p:spPr>
          <a:xfrm>
            <a:off x="838200" y="1825625"/>
            <a:ext cx="10319400" cy="4667400"/>
          </a:xfrm>
          <a:prstGeom prst="rect">
            <a:avLst/>
          </a:prstGeom>
          <a:noFill/>
          <a:ln>
            <a:noFill/>
          </a:ln>
        </p:spPr>
        <p:txBody>
          <a:bodyPr anchorCtr="0" anchor="t" bIns="45700" lIns="91425" spcFirstLastPara="1" rIns="91425" wrap="square" tIns="45700">
            <a:normAutofit/>
          </a:bodyPr>
          <a:lstStyle/>
          <a:p>
            <a:pPr indent="-400050" lvl="0" marL="457200" rtl="0" algn="l">
              <a:lnSpc>
                <a:spcPct val="115000"/>
              </a:lnSpc>
              <a:spcBef>
                <a:spcPts val="0"/>
              </a:spcBef>
              <a:spcAft>
                <a:spcPts val="0"/>
              </a:spcAft>
              <a:buSzPts val="2700"/>
              <a:buFont typeface="Times New Roman"/>
              <a:buChar char="•"/>
            </a:pPr>
            <a:r>
              <a:rPr lang="en-US" sz="2500">
                <a:latin typeface="Times New Roman"/>
                <a:ea typeface="Times New Roman"/>
                <a:cs typeface="Times New Roman"/>
                <a:sym typeface="Times New Roman"/>
              </a:rPr>
              <a:t>Average ROUGE scores tested on the BookSum dataset’s training data</a:t>
            </a:r>
            <a:endParaRPr sz="2500">
              <a:latin typeface="Times New Roman"/>
              <a:ea typeface="Times New Roman"/>
              <a:cs typeface="Times New Roman"/>
              <a:sym typeface="Times New Roman"/>
            </a:endParaRPr>
          </a:p>
          <a:p>
            <a:pPr indent="-387350" lvl="0" marL="457200" rtl="0" algn="l">
              <a:lnSpc>
                <a:spcPct val="100000"/>
              </a:lnSpc>
              <a:spcBef>
                <a:spcPts val="0"/>
              </a:spcBef>
              <a:spcAft>
                <a:spcPts val="0"/>
              </a:spcAft>
              <a:buSzPts val="2500"/>
              <a:buFont typeface="Times New Roman"/>
              <a:buChar char="•"/>
            </a:pPr>
            <a:r>
              <a:rPr b="1" lang="en-US" sz="2500">
                <a:latin typeface="Times New Roman"/>
                <a:ea typeface="Times New Roman"/>
                <a:cs typeface="Times New Roman"/>
                <a:sym typeface="Times New Roman"/>
              </a:rPr>
              <a:t>Bart </a:t>
            </a:r>
            <a:endParaRPr b="1" sz="2500">
              <a:latin typeface="Times New Roman"/>
              <a:ea typeface="Times New Roman"/>
              <a:cs typeface="Times New Roman"/>
              <a:sym typeface="Times New Roman"/>
            </a:endParaRPr>
          </a:p>
          <a:p>
            <a:pPr indent="0" lvl="0" marL="457200" rtl="0" algn="l">
              <a:lnSpc>
                <a:spcPct val="100000"/>
              </a:lnSpc>
              <a:spcBef>
                <a:spcPts val="1200"/>
              </a:spcBef>
              <a:spcAft>
                <a:spcPts val="0"/>
              </a:spcAft>
              <a:buNone/>
            </a:pPr>
            <a:r>
              <a:t/>
            </a:r>
            <a:endParaRPr sz="2500">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t/>
            </a:r>
            <a:endParaRPr sz="2500">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t/>
            </a:r>
            <a:endParaRPr sz="2500">
              <a:latin typeface="Times New Roman"/>
              <a:ea typeface="Times New Roman"/>
              <a:cs typeface="Times New Roman"/>
              <a:sym typeface="Times New Roman"/>
            </a:endParaRPr>
          </a:p>
          <a:p>
            <a:pPr indent="-387350" lvl="0" marL="457200" rtl="0" algn="l">
              <a:lnSpc>
                <a:spcPct val="100000"/>
              </a:lnSpc>
              <a:spcBef>
                <a:spcPts val="1200"/>
              </a:spcBef>
              <a:spcAft>
                <a:spcPts val="0"/>
              </a:spcAft>
              <a:buSzPts val="2500"/>
              <a:buFont typeface="Times New Roman"/>
              <a:buChar char="•"/>
            </a:pPr>
            <a:r>
              <a:rPr b="1" lang="en-US" sz="2500">
                <a:latin typeface="Times New Roman"/>
                <a:ea typeface="Times New Roman"/>
                <a:cs typeface="Times New Roman"/>
                <a:sym typeface="Times New Roman"/>
              </a:rPr>
              <a:t>T5</a:t>
            </a:r>
            <a:endParaRPr b="1" sz="2500">
              <a:latin typeface="Times New Roman"/>
              <a:ea typeface="Times New Roman"/>
              <a:cs typeface="Times New Roman"/>
              <a:sym typeface="Times New Roman"/>
            </a:endParaRPr>
          </a:p>
        </p:txBody>
      </p:sp>
      <p:graphicFrame>
        <p:nvGraphicFramePr>
          <p:cNvPr id="211" name="Google Shape;211;g2402ea87885_1_42"/>
          <p:cNvGraphicFramePr/>
          <p:nvPr/>
        </p:nvGraphicFramePr>
        <p:xfrm>
          <a:off x="952500" y="2778250"/>
          <a:ext cx="3000000" cy="3000000"/>
        </p:xfrm>
        <a:graphic>
          <a:graphicData uri="http://schemas.openxmlformats.org/drawingml/2006/table">
            <a:tbl>
              <a:tblPr>
                <a:noFill/>
                <a:tableStyleId>{819919F4-1083-450F-AA4B-FAE669D4392B}</a:tableStyleId>
              </a:tblPr>
              <a:tblGrid>
                <a:gridCol w="2571750"/>
                <a:gridCol w="2571750"/>
                <a:gridCol w="2571750"/>
                <a:gridCol w="2571750"/>
              </a:tblGrid>
              <a:tr h="381000">
                <a:tc>
                  <a:txBody>
                    <a:bodyPr/>
                    <a:lstStyle/>
                    <a:p>
                      <a:pPr indent="0" lvl="0" marL="0" rtl="0" algn="l">
                        <a:spcBef>
                          <a:spcPts val="0"/>
                        </a:spcBef>
                        <a:spcAft>
                          <a:spcPts val="0"/>
                        </a:spcAft>
                        <a:buNone/>
                      </a:pPr>
                      <a:r>
                        <a:t/>
                      </a:r>
                      <a:endParaRPr sz="20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ROUGE-1</a:t>
                      </a:r>
                      <a:endParaRPr b="1" sz="1800">
                        <a:latin typeface="Times New Roman"/>
                        <a:ea typeface="Times New Roman"/>
                        <a:cs typeface="Times New Roman"/>
                        <a:sym typeface="Times New Roman"/>
                      </a:endParaRPr>
                    </a:p>
                  </a:txBody>
                  <a:tcPr marT="9525" marB="9525" marR="9525" marL="9525">
                    <a:solidFill>
                      <a:srgbClr val="F9CB9C"/>
                    </a:solidFill>
                  </a:tcPr>
                </a:tc>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ROUGE-2</a:t>
                      </a:r>
                      <a:endParaRPr b="1" sz="1800">
                        <a:latin typeface="Times New Roman"/>
                        <a:ea typeface="Times New Roman"/>
                        <a:cs typeface="Times New Roman"/>
                        <a:sym typeface="Times New Roman"/>
                      </a:endParaRPr>
                    </a:p>
                  </a:txBody>
                  <a:tcPr marT="9525" marB="9525" marR="9525" marL="9525">
                    <a:solidFill>
                      <a:srgbClr val="F9CB9C"/>
                    </a:solidFill>
                  </a:tcPr>
                </a:tc>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ROUGE-L</a:t>
                      </a:r>
                      <a:endParaRPr b="1" sz="1800">
                        <a:latin typeface="Times New Roman"/>
                        <a:ea typeface="Times New Roman"/>
                        <a:cs typeface="Times New Roman"/>
                        <a:sym typeface="Times New Roman"/>
                      </a:endParaRPr>
                    </a:p>
                  </a:txBody>
                  <a:tcPr marT="9525" marB="9525" marR="9525" marL="9525">
                    <a:solidFill>
                      <a:srgbClr val="F9CB9C"/>
                    </a:solidFill>
                  </a:tcPr>
                </a:tc>
              </a:tr>
              <a:tr h="381000">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Recall</a:t>
                      </a:r>
                      <a:endParaRPr b="1" sz="1800">
                        <a:latin typeface="Times New Roman"/>
                        <a:ea typeface="Times New Roman"/>
                        <a:cs typeface="Times New Roman"/>
                        <a:sym typeface="Times New Roman"/>
                      </a:endParaRPr>
                    </a:p>
                  </a:txBody>
                  <a:tcPr marT="9525" marB="9525" marR="9525" marL="9525">
                    <a:solidFill>
                      <a:srgbClr val="F9CB9C"/>
                    </a:solidFill>
                  </a:tcPr>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0.10119292006929159</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0.010267753747128848</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0.09339485870555357</a:t>
                      </a:r>
                      <a:endParaRPr sz="1800">
                        <a:latin typeface="Times New Roman"/>
                        <a:ea typeface="Times New Roman"/>
                        <a:cs typeface="Times New Roman"/>
                        <a:sym typeface="Times New Roman"/>
                      </a:endParaRPr>
                    </a:p>
                  </a:txBody>
                  <a:tcPr marT="9525" marB="9525" marR="9525" marL="9525"/>
                </a:tc>
              </a:tr>
              <a:tr h="381000">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Precision</a:t>
                      </a:r>
                      <a:endParaRPr b="1" sz="1800">
                        <a:latin typeface="Times New Roman"/>
                        <a:ea typeface="Times New Roman"/>
                        <a:cs typeface="Times New Roman"/>
                        <a:sym typeface="Times New Roman"/>
                      </a:endParaRPr>
                    </a:p>
                  </a:txBody>
                  <a:tcPr marT="9525" marB="9525" marR="9525" marL="9525">
                    <a:solidFill>
                      <a:srgbClr val="F9CB9C"/>
                    </a:solidFill>
                  </a:tcPr>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0.319718826849668</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0.04880348930675858</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0.2982834708088586</a:t>
                      </a:r>
                      <a:endParaRPr sz="1800">
                        <a:latin typeface="Times New Roman"/>
                        <a:ea typeface="Times New Roman"/>
                        <a:cs typeface="Times New Roman"/>
                        <a:sym typeface="Times New Roman"/>
                      </a:endParaRPr>
                    </a:p>
                  </a:txBody>
                  <a:tcPr marT="9525" marB="9525" marR="9525" marL="9525"/>
                </a:tc>
              </a:tr>
              <a:tr h="381000">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F1 score</a:t>
                      </a:r>
                      <a:endParaRPr b="1" sz="1800">
                        <a:latin typeface="Times New Roman"/>
                        <a:ea typeface="Times New Roman"/>
                        <a:cs typeface="Times New Roman"/>
                        <a:sym typeface="Times New Roman"/>
                      </a:endParaRPr>
                    </a:p>
                  </a:txBody>
                  <a:tcPr marT="9525" marB="9525" marR="9525" marL="9525">
                    <a:solidFill>
                      <a:srgbClr val="F9CB9C"/>
                    </a:solidFill>
                  </a:tcPr>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0.14300877941576004</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0.01565856222885379</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0.132424194513342</a:t>
                      </a:r>
                      <a:endParaRPr sz="1800">
                        <a:latin typeface="Times New Roman"/>
                        <a:ea typeface="Times New Roman"/>
                        <a:cs typeface="Times New Roman"/>
                        <a:sym typeface="Times New Roman"/>
                      </a:endParaRPr>
                    </a:p>
                  </a:txBody>
                  <a:tcPr marT="9525" marB="9525" marR="9525" marL="9525"/>
                </a:tc>
              </a:tr>
            </a:tbl>
          </a:graphicData>
        </a:graphic>
      </p:graphicFrame>
      <p:graphicFrame>
        <p:nvGraphicFramePr>
          <p:cNvPr id="212" name="Google Shape;212;g2402ea87885_1_42"/>
          <p:cNvGraphicFramePr/>
          <p:nvPr/>
        </p:nvGraphicFramePr>
        <p:xfrm>
          <a:off x="952500" y="4871575"/>
          <a:ext cx="3000000" cy="3000000"/>
        </p:xfrm>
        <a:graphic>
          <a:graphicData uri="http://schemas.openxmlformats.org/drawingml/2006/table">
            <a:tbl>
              <a:tblPr>
                <a:noFill/>
                <a:tableStyleId>{819919F4-1083-450F-AA4B-FAE669D4392B}</a:tableStyleId>
              </a:tblPr>
              <a:tblGrid>
                <a:gridCol w="2571750"/>
                <a:gridCol w="2571750"/>
                <a:gridCol w="2571750"/>
                <a:gridCol w="2571750"/>
              </a:tblGrid>
              <a:tr h="381000">
                <a:tc>
                  <a:txBody>
                    <a:bodyPr/>
                    <a:lstStyle/>
                    <a:p>
                      <a:pPr indent="0" lvl="0" marL="0" rtl="0" algn="l">
                        <a:spcBef>
                          <a:spcPts val="0"/>
                        </a:spcBef>
                        <a:spcAft>
                          <a:spcPts val="0"/>
                        </a:spcAft>
                        <a:buNone/>
                      </a:pPr>
                      <a:r>
                        <a:t/>
                      </a:r>
                      <a:endParaRPr sz="20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ROUGE-1</a:t>
                      </a:r>
                      <a:endParaRPr b="1" sz="1800">
                        <a:latin typeface="Times New Roman"/>
                        <a:ea typeface="Times New Roman"/>
                        <a:cs typeface="Times New Roman"/>
                        <a:sym typeface="Times New Roman"/>
                      </a:endParaRPr>
                    </a:p>
                  </a:txBody>
                  <a:tcPr marT="9525" marB="9525" marR="9525" marL="9525">
                    <a:solidFill>
                      <a:srgbClr val="F9CB9C"/>
                    </a:solidFill>
                  </a:tcPr>
                </a:tc>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ROUGE-2</a:t>
                      </a:r>
                      <a:endParaRPr b="1" sz="1800">
                        <a:latin typeface="Times New Roman"/>
                        <a:ea typeface="Times New Roman"/>
                        <a:cs typeface="Times New Roman"/>
                        <a:sym typeface="Times New Roman"/>
                      </a:endParaRPr>
                    </a:p>
                  </a:txBody>
                  <a:tcPr marT="9525" marB="9525" marR="9525" marL="9525">
                    <a:solidFill>
                      <a:srgbClr val="F9CB9C"/>
                    </a:solidFill>
                  </a:tcPr>
                </a:tc>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ROUGE-L</a:t>
                      </a:r>
                      <a:endParaRPr b="1" sz="1800">
                        <a:latin typeface="Times New Roman"/>
                        <a:ea typeface="Times New Roman"/>
                        <a:cs typeface="Times New Roman"/>
                        <a:sym typeface="Times New Roman"/>
                      </a:endParaRPr>
                    </a:p>
                  </a:txBody>
                  <a:tcPr marT="9525" marB="9525" marR="9525" marL="9525">
                    <a:solidFill>
                      <a:srgbClr val="F9CB9C"/>
                    </a:solidFill>
                  </a:tcPr>
                </a:tc>
              </a:tr>
              <a:tr h="381000">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Recall</a:t>
                      </a:r>
                      <a:endParaRPr b="1" sz="1800">
                        <a:latin typeface="Times New Roman"/>
                        <a:ea typeface="Times New Roman"/>
                        <a:cs typeface="Times New Roman"/>
                        <a:sym typeface="Times New Roman"/>
                      </a:endParaRPr>
                    </a:p>
                  </a:txBody>
                  <a:tcPr marT="9525" marB="9525" marR="9525" marL="9525">
                    <a:solidFill>
                      <a:srgbClr val="F9CB9C"/>
                    </a:solidFill>
                  </a:tcPr>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0.0892965407983512</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0.009368207574238847</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0.08239038719193761</a:t>
                      </a:r>
                      <a:endParaRPr sz="1800">
                        <a:latin typeface="Times New Roman"/>
                        <a:ea typeface="Times New Roman"/>
                        <a:cs typeface="Times New Roman"/>
                        <a:sym typeface="Times New Roman"/>
                      </a:endParaRPr>
                    </a:p>
                  </a:txBody>
                  <a:tcPr marT="9525" marB="9525" marR="9525" marL="9525"/>
                </a:tc>
              </a:tr>
              <a:tr h="381000">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Precision</a:t>
                      </a:r>
                      <a:endParaRPr b="1" sz="1800">
                        <a:latin typeface="Times New Roman"/>
                        <a:ea typeface="Times New Roman"/>
                        <a:cs typeface="Times New Roman"/>
                        <a:sym typeface="Times New Roman"/>
                      </a:endParaRPr>
                    </a:p>
                  </a:txBody>
                  <a:tcPr marT="9525" marB="9525" marR="9525" marL="9525">
                    <a:solidFill>
                      <a:srgbClr val="F9CB9C"/>
                    </a:solidFill>
                  </a:tcPr>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0.32013575564391483</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0.049448898234183976</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0.297302526387105</a:t>
                      </a:r>
                      <a:endParaRPr sz="1800">
                        <a:latin typeface="Times New Roman"/>
                        <a:ea typeface="Times New Roman"/>
                        <a:cs typeface="Times New Roman"/>
                        <a:sym typeface="Times New Roman"/>
                      </a:endParaRPr>
                    </a:p>
                  </a:txBody>
                  <a:tcPr marT="9525" marB="9525" marR="9525" marL="9525"/>
                </a:tc>
              </a:tr>
              <a:tr h="381000">
                <a:tc>
                  <a:txBody>
                    <a:bodyPr/>
                    <a:lstStyle/>
                    <a:p>
                      <a:pPr indent="0" lvl="0" marL="0" rtl="0" algn="ctr">
                        <a:lnSpc>
                          <a:spcPct val="115000"/>
                        </a:lnSpc>
                        <a:spcBef>
                          <a:spcPts val="1200"/>
                        </a:spcBef>
                        <a:spcAft>
                          <a:spcPts val="0"/>
                        </a:spcAft>
                        <a:buNone/>
                      </a:pPr>
                      <a:r>
                        <a:rPr b="1" lang="en-US" sz="1800">
                          <a:latin typeface="Times New Roman"/>
                          <a:ea typeface="Times New Roman"/>
                          <a:cs typeface="Times New Roman"/>
                          <a:sym typeface="Times New Roman"/>
                        </a:rPr>
                        <a:t>F1 score</a:t>
                      </a:r>
                      <a:endParaRPr b="1" sz="1800">
                        <a:latin typeface="Times New Roman"/>
                        <a:ea typeface="Times New Roman"/>
                        <a:cs typeface="Times New Roman"/>
                        <a:sym typeface="Times New Roman"/>
                      </a:endParaRPr>
                    </a:p>
                  </a:txBody>
                  <a:tcPr marT="9525" marB="9525" marR="9525" marL="9525">
                    <a:solidFill>
                      <a:srgbClr val="F9CB9C"/>
                    </a:solidFill>
                  </a:tcPr>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0.1306423179829161</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0.014637661535717652</a:t>
                      </a:r>
                      <a:endParaRPr sz="1800">
                        <a:latin typeface="Times New Roman"/>
                        <a:ea typeface="Times New Roman"/>
                        <a:cs typeface="Times New Roman"/>
                        <a:sym typeface="Times New Roman"/>
                      </a:endParaRPr>
                    </a:p>
                  </a:txBody>
                  <a:tcPr marT="9525" marB="9525" marR="9525" marL="9525"/>
                </a:tc>
                <a:tc>
                  <a:txBody>
                    <a:bodyPr/>
                    <a:lstStyle/>
                    <a:p>
                      <a:pPr indent="0" lvl="0" marL="0" rtl="0" algn="ctr">
                        <a:lnSpc>
                          <a:spcPct val="115000"/>
                        </a:lnSpc>
                        <a:spcBef>
                          <a:spcPts val="1200"/>
                        </a:spcBef>
                        <a:spcAft>
                          <a:spcPts val="0"/>
                        </a:spcAft>
                        <a:buNone/>
                      </a:pPr>
                      <a:r>
                        <a:rPr lang="en-US" sz="1800">
                          <a:latin typeface="Times New Roman"/>
                          <a:ea typeface="Times New Roman"/>
                          <a:cs typeface="Times New Roman"/>
                          <a:sym typeface="Times New Roman"/>
                        </a:rPr>
                        <a:t>0.12069257260777198</a:t>
                      </a:r>
                      <a:endParaRPr sz="1800">
                        <a:latin typeface="Times New Roman"/>
                        <a:ea typeface="Times New Roman"/>
                        <a:cs typeface="Times New Roman"/>
                        <a:sym typeface="Times New Roman"/>
                      </a:endParaRPr>
                    </a:p>
                  </a:txBody>
                  <a:tcPr marT="9525" marB="9525" marR="9525" marL="9525"/>
                </a:tc>
              </a:tr>
            </a:tbl>
          </a:graphicData>
        </a:graphic>
      </p:graphicFrame>
      <p:sp>
        <p:nvSpPr>
          <p:cNvPr id="213" name="Google Shape;213;g2402ea87885_1_42"/>
          <p:cNvSpPr txBox="1"/>
          <p:nvPr/>
        </p:nvSpPr>
        <p:spPr>
          <a:xfrm>
            <a:off x="326700" y="6525650"/>
            <a:ext cx="11702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latin typeface="Times New Roman"/>
                <a:ea typeface="Times New Roman"/>
                <a:cs typeface="Times New Roman"/>
                <a:sym typeface="Times New Roman"/>
              </a:rPr>
              <a:t>ROUGE Code Used: https://github.com/pltrdy/rouge  (According to page, results may be slightly different from original ROUGE code)</a:t>
            </a:r>
            <a:endParaRPr sz="12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2022-07-13T02:57:48Z</dcterms:created>
  <dc:creator>케일리</dc:creator>
</cp:coreProperties>
</file>